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Fa/QjTEa+AsB/sq3ww2u11+W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951d71520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7951d71520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Cecilia</a:t>
            </a:r>
            <a:endParaRPr/>
          </a:p>
        </p:txBody>
      </p:sp>
      <p:sp>
        <p:nvSpPr>
          <p:cNvPr id="72" name="Google Shape;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evento">
  <p:cSld name="Titulo even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personalizado">
  <p:cSld name="Titul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title"/>
          </p:nvPr>
        </p:nvSpPr>
        <p:spPr>
          <a:xfrm>
            <a:off x="562154" y="589412"/>
            <a:ext cx="5269303" cy="448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Calibri"/>
              <a:buNone/>
              <a:defRPr b="1" i="0" sz="5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562154" y="365125"/>
            <a:ext cx="11031748" cy="108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562154" y="1825625"/>
            <a:ext cx="11031748" cy="4005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celeste">
  <p:cSld name="Separador celes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562154" y="589411"/>
            <a:ext cx="10979989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o separador">
  <p:cSld name="Titulo 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562154" y="589411"/>
            <a:ext cx="10979989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400"/>
              <a:buFont typeface="Calibri"/>
              <a:buNone/>
              <a:defRPr b="1" i="0" sz="5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naranja">
  <p:cSld name="Separador naranj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562154" y="589411"/>
            <a:ext cx="10979989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Separador ver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562154" y="589411"/>
            <a:ext cx="10979989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i="0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>
            <p:ph type="title"/>
          </p:nvPr>
        </p:nvSpPr>
        <p:spPr>
          <a:xfrm>
            <a:off x="311848" y="539646"/>
            <a:ext cx="5962471" cy="315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385623"/>
                </a:solidFill>
              </a:rPr>
              <a:t>Trabajo multisectorial y multi-actor en temas a favor de la nutrición</a:t>
            </a:r>
            <a:endParaRPr sz="4400">
              <a:solidFill>
                <a:srgbClr val="385623"/>
              </a:solidFill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1146657" y="3958959"/>
            <a:ext cx="5269303" cy="1137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60"/>
              <a:buFont typeface="Arial"/>
              <a:buNone/>
            </a:pPr>
            <a:r>
              <a:rPr b="1" i="0" lang="en-GB" sz="186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Francisca Gómez Cisterna, Secretariado del Movimiento SUN</a:t>
            </a:r>
            <a:endParaRPr/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60"/>
              <a:buFont typeface="Calibri"/>
              <a:buNone/>
            </a:pPr>
            <a:r>
              <a:t/>
            </a:r>
            <a:endParaRPr b="1" i="0" sz="186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60"/>
              <a:buFont typeface="Arial"/>
              <a:buNone/>
            </a:pPr>
            <a:r>
              <a:rPr b="1" i="0" lang="en-GB" sz="186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Alexandra Newlands, Red de la Sociedad Civil SUN</a:t>
            </a:r>
            <a:endParaRPr b="1" i="0" sz="186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580129" y="87375"/>
            <a:ext cx="110316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GB"/>
              <a:t>Año de Acción de la Nutrición y tercera fase del Movimiento SUN</a:t>
            </a:r>
            <a:endParaRPr/>
          </a:p>
        </p:txBody>
      </p:sp>
      <p:pic>
        <p:nvPicPr>
          <p:cNvPr id="39" name="Google Shape;3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75" y="1476350"/>
            <a:ext cx="10197277" cy="45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562154" y="257675"/>
            <a:ext cx="110316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GB"/>
              <a:t>L</a:t>
            </a:r>
            <a:r>
              <a:rPr lang="en-GB"/>
              <a:t>anzamiento de la fase 3.0 del Movimiento SUN</a:t>
            </a:r>
            <a:endParaRPr/>
          </a:p>
        </p:txBody>
      </p:sp>
      <p:pic>
        <p:nvPicPr>
          <p:cNvPr id="45" name="Google Shape;4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22875"/>
            <a:ext cx="1179195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951d71520_1_4"/>
          <p:cNvSpPr txBox="1"/>
          <p:nvPr>
            <p:ph type="title"/>
          </p:nvPr>
        </p:nvSpPr>
        <p:spPr>
          <a:xfrm>
            <a:off x="490679" y="132325"/>
            <a:ext cx="110316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GB"/>
              <a:t>Análisis preliminar de las Evaluaciones Conjuntas 2020</a:t>
            </a:r>
            <a:endParaRPr/>
          </a:p>
        </p:txBody>
      </p:sp>
      <p:pic>
        <p:nvPicPr>
          <p:cNvPr id="51" name="Google Shape;51;g7951d71520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925" y="1637525"/>
            <a:ext cx="9266149" cy="433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396150" y="359150"/>
            <a:ext cx="113997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Calibri"/>
              <a:buNone/>
            </a:pPr>
            <a:r>
              <a:rPr lang="en-GB" sz="4000"/>
              <a:t>SUN 3.0 Compromisos de la Red de la Sociedad Civil</a:t>
            </a:r>
            <a:endParaRPr/>
          </a:p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562154" y="1825625"/>
            <a:ext cx="11031748" cy="4005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Hacer que todas las partes interesadas rindan cuentas, incluidas sus propias organizaciones miembros, de los compromisos y acciones a nivel mundial, regional y nacional, en apoyo de las prioridades de los países.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Mejorar la capacidad de las organizaciones nacionales y locales de la sociedad civil a través de un apoyo técnico a las Alianzas de la Sociedad Civil. 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Fortalecer las redes y la colaboración regional para garantizar la asistencia y el aprendizaje entre los países, la financiación, la coordinación así </a:t>
            </a:r>
            <a:r>
              <a:rPr lang="en-GB" sz="1800">
                <a:solidFill>
                  <a:srgbClr val="000000"/>
                </a:solidFill>
              </a:rPr>
              <a:t>como 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apoyo lingüístico adecuado a las Alianzas de la Sociedad Civil. 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Apoyar a las Alianzas de la sociedad civil </a:t>
            </a:r>
            <a:r>
              <a:rPr lang="en-GB" sz="1800">
                <a:solidFill>
                  <a:srgbClr val="000000"/>
                </a:solidFill>
              </a:rPr>
              <a:t>a</a:t>
            </a: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ampliar su membresía para abarcar todas las perspectivas comunitarias.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Impulsar las competencias en incidencia política de la red, llevando las perspectivas de las organizaciones comunitarias a los tomadores de decisiones nacionales y mundiales; dando prioridad a los grupos vulnerables; y apoyando el desarrollo del programa de los Jóvenes Líderes de la Nutrición.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Apoyar a los miembros de las organizaciones de la sociedad civil como implementadores de programas. 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1160254" y="324300"/>
            <a:ext cx="11031600" cy="10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GB"/>
              <a:t>Objetivos e</a:t>
            </a:r>
            <a:r>
              <a:rPr lang="en-GB"/>
              <a:t>stratégicos</a:t>
            </a:r>
            <a:r>
              <a:rPr lang="en-GB"/>
              <a:t> SUN RSC 3.0 (Borrador)</a:t>
            </a:r>
            <a:endParaRPr/>
          </a:p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580129" y="1682750"/>
            <a:ext cx="11031600" cy="4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 ESTRATÉGICO 1: ESPACIO DE LA SOCIEDAD CIVIL  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Garantizar que todos los miembros de la Red de la Sociedad Civil, especialmente los más marginados, estén empoderados para contribuir de manera significativa y ser escuchados en las estructuras y foros mundiales de SUN.   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 ESTRATÉGICO 2: GOBIERNO Y RESPONSABILIDAD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Consagrar sistemas inclusivos y consultivos de gobernanza y rendición de cuentas a nivel mundial, regional y nacional.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 ESTRATÉGICO 3: SOSTENIBILIDAD DE LA RED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Impulsar la sostenibilidad en toda la RSC proporcionando a las estructuras de la red las habilidades y los recursos que necesitan para cumplir con sus planes de trabajo y abordar los desafíos que enfrentan.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 ESTRATÉGICO 4: PROMOCIÓN Y PROGRAMACIÓN BASADA EN PRUEBAS  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Abogar por el desarrollo, la financiación y la implementación de planes nacionales de nutrición multisectoriales y basados ​​en evidencias, y apoyar a los miembros para ampliar la programación eficaz de acuerdo con esos planes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 ESTRATÉGICO 5: COMUNICACIONES Y LIDERAZGO DE PENSAMIENTO  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Construir comunicaciones internas y externas creíbles e influyentes e impulsar el liderazgo de opinión en toda la red </a:t>
            </a:r>
            <a:r>
              <a:rPr lang="en-GB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62154" y="365125"/>
            <a:ext cx="11031748" cy="1084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alibri"/>
              <a:buNone/>
            </a:pPr>
            <a:r>
              <a:rPr lang="en-GB"/>
              <a:t>Estrategia RSC </a:t>
            </a:r>
            <a:r>
              <a:rPr lang="en-GB"/>
              <a:t>SUN 3.0 </a:t>
            </a:r>
            <a:r>
              <a:rPr lang="en-GB"/>
              <a:t>: Proximas etapas</a:t>
            </a:r>
            <a:endParaRPr/>
          </a:p>
        </p:txBody>
      </p:sp>
      <p:sp>
        <p:nvSpPr>
          <p:cNvPr id="69" name="Google Shape;69;p7"/>
          <p:cNvSpPr txBox="1"/>
          <p:nvPr/>
        </p:nvSpPr>
        <p:spPr>
          <a:xfrm>
            <a:off x="408211" y="1825625"/>
            <a:ext cx="11407500" cy="4073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Etapa 1: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Elaboración de la estrategia (diciembre-enero)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Etapa 2: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Consulta sobre los objetivos estratégicos (2-19 de enero)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Compartir su retroalimentación sobre Objetivos Estratégicos antes del 19/01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Etapa 3: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Consulta y desarrollo de la Teoría del Cambio (enero-12 de febrero)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4 de febrero: Consulta sobre la Teoría del Cambio con el grupo MEAL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Etapa 4: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Consulta sobre la estrategia (15/02 - 12/03)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su retroalimentación sobre la Estratégia antes del 12/03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Etapa 5: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Redacción, Traducción y Comunicación (marzo-abril)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GB" sz="2400">
                <a:latin typeface="Calibri"/>
                <a:ea typeface="Calibri"/>
                <a:cs typeface="Calibri"/>
                <a:sym typeface="Calibri"/>
              </a:rPr>
              <a:t>Compartir la Estrategia con sus ASC y redes respectivas desde abril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type="title"/>
          </p:nvPr>
        </p:nvSpPr>
        <p:spPr>
          <a:xfrm>
            <a:off x="114500" y="589400"/>
            <a:ext cx="116298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GB"/>
              <a:t>Discusión: </a:t>
            </a:r>
            <a:br>
              <a:rPr lang="en-GB"/>
            </a:br>
            <a:r>
              <a:rPr b="0" lang="en-GB" sz="4000"/>
              <a:t>¿Cóm</a:t>
            </a:r>
            <a:r>
              <a:rPr b="0" lang="en-GB" sz="4000"/>
              <a:t>o ven las discusiones y las hojas de ruta desarrollada en la </a:t>
            </a:r>
            <a:r>
              <a:rPr b="0" lang="en-GB" sz="4000"/>
              <a:t>sección</a:t>
            </a:r>
            <a:r>
              <a:rPr b="0" lang="en-GB" sz="4000"/>
              <a:t> anterior reflexionadas/priorizadas en estos objetivos? </a:t>
            </a:r>
            <a:endParaRPr b="0"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t/>
            </a:r>
            <a:endParaRPr b="0"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0" lang="en-GB" sz="4000"/>
              <a:t>¿Cómo se </a:t>
            </a:r>
            <a:r>
              <a:rPr b="0" lang="en-GB" sz="4000"/>
              <a:t>podría</a:t>
            </a:r>
            <a:r>
              <a:rPr b="0" lang="en-GB" sz="4000"/>
              <a:t> seguir </a:t>
            </a:r>
            <a:r>
              <a:rPr b="0" lang="en-GB" sz="4000"/>
              <a:t>fortaleciendo</a:t>
            </a:r>
            <a:r>
              <a:rPr b="0" lang="en-GB" sz="4000"/>
              <a:t> el trabajo multisector-multiactor desde una perspectiva regional?</a:t>
            </a:r>
            <a:endParaRPr b="0" sz="4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0" lang="en-GB" sz="4000"/>
              <a:t>Pensemos en términos de </a:t>
            </a:r>
            <a:r>
              <a:rPr lang="en-GB" sz="4000"/>
              <a:t>OPORTUNIDADES </a:t>
            </a:r>
            <a:r>
              <a:rPr b="0" lang="en-GB" sz="4000"/>
              <a:t>Y </a:t>
            </a:r>
            <a:r>
              <a:rPr lang="en-GB" sz="4000"/>
              <a:t>APOYO</a:t>
            </a:r>
            <a:r>
              <a:rPr lang="en-GB" sz="4000"/>
              <a:t> 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2020-11-12T04:59:07Z</dcterms:created>
  <dc:creator>Navarro Ramírez, Alcides Mauro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0x0101002E9E95BEBB1085469076BB560116D71C</vt:lpwstr>
  </property>
</Properties>
</file>