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j0rUOjQSLdydfeW482RAO8mY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illSans-bold.fntdata"/><Relationship Id="rId25" Type="http://schemas.openxmlformats.org/officeDocument/2006/relationships/font" Target="fonts/GillSans-regular.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d.docs.live.net/249bd6d31996345d/Datos%20informe%20CALM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dLbl>
              <c:idx val="3"/>
              <c:spPr>
                <a:noFill/>
                <a:ln>
                  <a:noFill/>
                </a:ln>
                <a:effectLst/>
              </c:spPr>
              <c:txPr>
                <a:bodyPr rot="0" spcFirstLastPara="1" vertOverflow="ellipsis" vert="horz" wrap="square" anchor="ctr" anchorCtr="1"/>
                <a:lstStyle/>
                <a:p>
                  <a:pPr>
                    <a:defRPr sz="1600" b="1" i="0" u="none" strike="noStrike" kern="1200" baseline="0">
                      <a:solidFill>
                        <a:srgbClr val="FF0000"/>
                      </a:solidFill>
                      <a:latin typeface="+mj-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B83-4824-99F8-54143463EB9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'[Datos informe CALMA.xlsx]Hoja4'!$A$22:$A$29</c:f>
              <c:strCache>
                <c:ptCount val="7"/>
                <c:pt idx="0">
                  <c:v>0-5 meses</c:v>
                </c:pt>
                <c:pt idx="1">
                  <c:v>6-11 meses</c:v>
                </c:pt>
                <c:pt idx="2">
                  <c:v>12-17 meses</c:v>
                </c:pt>
                <c:pt idx="3">
                  <c:v>18-23 meses</c:v>
                </c:pt>
                <c:pt idx="4">
                  <c:v>24-35 meses</c:v>
                </c:pt>
                <c:pt idx="5">
                  <c:v>36-47 meses</c:v>
                </c:pt>
                <c:pt idx="6">
                  <c:v>48-59 meses</c:v>
                </c:pt>
              </c:strCache>
              <c:extLst/>
            </c:strRef>
          </c:cat>
          <c:val>
            <c:numRef>
              <c:f>'[Datos informe CALMA.xlsx]Hoja4'!$B$22:$B$29</c:f>
              <c:numCache>
                <c:formatCode>General</c:formatCode>
                <c:ptCount val="7"/>
                <c:pt idx="0">
                  <c:v>10.1</c:v>
                </c:pt>
                <c:pt idx="1">
                  <c:v>7.9</c:v>
                </c:pt>
                <c:pt idx="2">
                  <c:v>13</c:v>
                </c:pt>
                <c:pt idx="3">
                  <c:v>17.7</c:v>
                </c:pt>
                <c:pt idx="4">
                  <c:v>15.1</c:v>
                </c:pt>
                <c:pt idx="5">
                  <c:v>14.5</c:v>
                </c:pt>
                <c:pt idx="6">
                  <c:v>14</c:v>
                </c:pt>
              </c:numCache>
              <c:extLst/>
            </c:numRef>
          </c:val>
          <c:smooth val="0"/>
          <c:extLst>
            <c:ext xmlns:c16="http://schemas.microsoft.com/office/drawing/2014/chart" uri="{C3380CC4-5D6E-409C-BE32-E72D297353CC}">
              <c16:uniqueId val="{00000001-8B83-4824-99F8-54143463EB9F}"/>
            </c:ext>
          </c:extLst>
        </c:ser>
        <c:dLbls>
          <c:dLblPos val="ctr"/>
          <c:showLegendKey val="0"/>
          <c:showVal val="1"/>
          <c:showCatName val="0"/>
          <c:showSerName val="0"/>
          <c:showPercent val="0"/>
          <c:showBubbleSize val="0"/>
        </c:dLbls>
        <c:marker val="1"/>
        <c:smooth val="0"/>
        <c:axId val="437263360"/>
        <c:axId val="440177576"/>
      </c:lineChart>
      <c:catAx>
        <c:axId val="4372633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dk1">
                        <a:lumMod val="65000"/>
                        <a:lumOff val="35000"/>
                      </a:schemeClr>
                    </a:solidFill>
                    <a:latin typeface="+mj-lt"/>
                    <a:ea typeface="+mn-ea"/>
                    <a:cs typeface="+mn-cs"/>
                  </a:defRPr>
                </a:pPr>
                <a:r>
                  <a:rPr lang="en-US" sz="1400"/>
                  <a:t>Edad</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j-lt"/>
                <a:ea typeface="+mn-ea"/>
                <a:cs typeface="+mn-cs"/>
              </a:defRPr>
            </a:pPr>
            <a:endParaRPr lang="en-US"/>
          </a:p>
        </c:txPr>
        <c:crossAx val="440177576"/>
        <c:crosses val="autoZero"/>
        <c:auto val="1"/>
        <c:lblAlgn val="ctr"/>
        <c:lblOffset val="100"/>
        <c:noMultiLvlLbl val="0"/>
      </c:catAx>
      <c:valAx>
        <c:axId val="440177576"/>
        <c:scaling>
          <c:orientation val="minMax"/>
        </c:scaling>
        <c:delete val="1"/>
        <c:axPos val="l"/>
        <c:title>
          <c:tx>
            <c:rich>
              <a:bodyPr rot="-5400000" spcFirstLastPara="1" vertOverflow="ellipsis" vert="horz" wrap="square" anchor="ctr" anchorCtr="1"/>
              <a:lstStyle/>
              <a:p>
                <a:pPr>
                  <a:defRPr sz="1600" b="0" i="0" u="none" strike="noStrike" kern="1200" baseline="0">
                    <a:solidFill>
                      <a:schemeClr val="dk1">
                        <a:lumMod val="65000"/>
                        <a:lumOff val="35000"/>
                      </a:schemeClr>
                    </a:solidFill>
                    <a:latin typeface="+mj-lt"/>
                    <a:ea typeface="+mn-ea"/>
                    <a:cs typeface="+mn-cs"/>
                  </a:defRPr>
                </a:pPr>
                <a:r>
                  <a:rPr lang="en-US" sz="1600"/>
                  <a:t>% retardo en talla</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dk1">
                      <a:lumMod val="65000"/>
                      <a:lumOff val="35000"/>
                    </a:schemeClr>
                  </a:solidFill>
                  <a:latin typeface="+mj-lt"/>
                  <a:ea typeface="+mn-ea"/>
                  <a:cs typeface="+mn-cs"/>
                </a:defRPr>
              </a:pPr>
              <a:endParaRPr lang="en-US"/>
            </a:p>
          </c:txPr>
        </c:title>
        <c:numFmt formatCode="General" sourceLinked="1"/>
        <c:majorTickMark val="none"/>
        <c:minorTickMark val="none"/>
        <c:tickLblPos val="nextTo"/>
        <c:crossAx val="437263360"/>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800">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22"/>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8" name="Google Shape;18;p2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3" name="Shape 73"/>
        <p:cNvGrpSpPr/>
        <p:nvPr/>
      </p:nvGrpSpPr>
      <p:grpSpPr>
        <a:xfrm>
          <a:off x="0" y="0"/>
          <a:ext cx="0" cy="0"/>
          <a:chOff x="0" y="0"/>
          <a:chExt cx="0" cy="0"/>
        </a:xfrm>
      </p:grpSpPr>
      <p:sp>
        <p:nvSpPr>
          <p:cNvPr id="74" name="Google Shape;74;p31"/>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1"/>
          <p:cNvSpPr txBox="1"/>
          <p:nvPr>
            <p:ph idx="1" type="body"/>
          </p:nvPr>
        </p:nvSpPr>
        <p:spPr>
          <a:xfrm rot="5400000">
            <a:off x="4545009" y="324171"/>
            <a:ext cx="3101983" cy="772972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6" name="Google Shape;76;p3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9" name="Shape 79"/>
        <p:cNvGrpSpPr/>
        <p:nvPr/>
      </p:nvGrpSpPr>
      <p:grpSpPr>
        <a:xfrm>
          <a:off x="0" y="0"/>
          <a:ext cx="0" cy="0"/>
          <a:chOff x="0" y="0"/>
          <a:chExt cx="0" cy="0"/>
        </a:xfrm>
      </p:grpSpPr>
      <p:sp>
        <p:nvSpPr>
          <p:cNvPr id="80" name="Google Shape;80;p32"/>
          <p:cNvSpPr txBox="1"/>
          <p:nvPr>
            <p:ph type="title"/>
          </p:nvPr>
        </p:nvSpPr>
        <p:spPr>
          <a:xfrm rot="5400000">
            <a:off x="6810676" y="2779696"/>
            <a:ext cx="4983480" cy="1298608"/>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2"/>
          <p:cNvSpPr txBox="1"/>
          <p:nvPr>
            <p:ph idx="1" type="body"/>
          </p:nvPr>
        </p:nvSpPr>
        <p:spPr>
          <a:xfrm rot="5400000">
            <a:off x="2838640" y="329755"/>
            <a:ext cx="4983480" cy="61984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2" name="Google Shape;82;p3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23"/>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3F3F3F"/>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24" name="Google Shape;24;p2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7" name="Shape 27"/>
        <p:cNvGrpSpPr/>
        <p:nvPr/>
      </p:nvGrpSpPr>
      <p:grpSpPr>
        <a:xfrm>
          <a:off x="0" y="0"/>
          <a:ext cx="0" cy="0"/>
          <a:chOff x="0" y="0"/>
          <a:chExt cx="0" cy="0"/>
        </a:xfrm>
      </p:grpSpPr>
      <p:sp>
        <p:nvSpPr>
          <p:cNvPr id="28" name="Google Shape;28;p24"/>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0" name="Google Shape;30;p24"/>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1" name="Google Shape;31;p2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chemeClr val="dk1"/>
                </a:solidFill>
              </a:defRPr>
            </a:lvl1pPr>
            <a:lvl2pPr indent="-228600" lvl="1" marL="914400" algn="l">
              <a:lnSpc>
                <a:spcPct val="100000"/>
              </a:lnSpc>
              <a:spcBef>
                <a:spcPts val="1000"/>
              </a:spcBef>
              <a:spcAft>
                <a:spcPts val="0"/>
              </a:spcAft>
              <a:buSzPts val="2000"/>
              <a:buNone/>
              <a:defRPr sz="2000">
                <a:solidFill>
                  <a:srgbClr val="888888"/>
                </a:solidFill>
              </a:defRPr>
            </a:lvl2pPr>
            <a:lvl3pPr indent="-228600" lvl="2" marL="1371600" algn="l">
              <a:lnSpc>
                <a:spcPct val="100000"/>
              </a:lnSpc>
              <a:spcBef>
                <a:spcPts val="1000"/>
              </a:spcBef>
              <a:spcAft>
                <a:spcPts val="0"/>
              </a:spcAft>
              <a:buSzPts val="1800"/>
              <a:buNone/>
              <a:defRPr sz="1800">
                <a:solidFill>
                  <a:srgbClr val="888888"/>
                </a:solidFill>
              </a:defRPr>
            </a:lvl3pPr>
            <a:lvl4pPr indent="-228600" lvl="3" marL="1828800" algn="l">
              <a:lnSpc>
                <a:spcPct val="100000"/>
              </a:lnSpc>
              <a:spcBef>
                <a:spcPts val="1000"/>
              </a:spcBef>
              <a:spcAft>
                <a:spcPts val="0"/>
              </a:spcAft>
              <a:buSzPts val="1600"/>
              <a:buNone/>
              <a:defRPr sz="1600">
                <a:solidFill>
                  <a:srgbClr val="888888"/>
                </a:solidFill>
              </a:defRPr>
            </a:lvl4pPr>
            <a:lvl5pPr indent="-228600" lvl="4" marL="2286000" algn="l">
              <a:lnSpc>
                <a:spcPct val="100000"/>
              </a:lnSpc>
              <a:spcBef>
                <a:spcPts val="1000"/>
              </a:spcBef>
              <a:spcAft>
                <a:spcPts val="0"/>
              </a:spcAft>
              <a:buSzPts val="1600"/>
              <a:buNone/>
              <a:defRPr sz="1600">
                <a:solidFill>
                  <a:srgbClr val="888888"/>
                </a:solidFill>
              </a:defRPr>
            </a:lvl5pPr>
            <a:lvl6pPr indent="-228600" lvl="5" marL="2743200" algn="l">
              <a:lnSpc>
                <a:spcPct val="100000"/>
              </a:lnSpc>
              <a:spcBef>
                <a:spcPts val="1000"/>
              </a:spcBef>
              <a:spcAft>
                <a:spcPts val="0"/>
              </a:spcAft>
              <a:buSzPts val="1600"/>
              <a:buNone/>
              <a:defRPr sz="1600">
                <a:solidFill>
                  <a:srgbClr val="888888"/>
                </a:solidFill>
              </a:defRPr>
            </a:lvl6pPr>
            <a:lvl7pPr indent="-228600" lvl="6" marL="3200400" algn="l">
              <a:lnSpc>
                <a:spcPct val="100000"/>
              </a:lnSpc>
              <a:spcBef>
                <a:spcPts val="1000"/>
              </a:spcBef>
              <a:spcAft>
                <a:spcPts val="0"/>
              </a:spcAft>
              <a:buSzPts val="1600"/>
              <a:buNone/>
              <a:defRPr sz="1600">
                <a:solidFill>
                  <a:srgbClr val="888888"/>
                </a:solidFill>
              </a:defRPr>
            </a:lvl7pPr>
            <a:lvl8pPr indent="-228600" lvl="7" marL="3657600" algn="l">
              <a:lnSpc>
                <a:spcPct val="100000"/>
              </a:lnSpc>
              <a:spcBef>
                <a:spcPts val="1000"/>
              </a:spcBef>
              <a:spcAft>
                <a:spcPts val="0"/>
              </a:spcAft>
              <a:buSzPts val="1600"/>
              <a:buNone/>
              <a:defRPr sz="1600">
                <a:solidFill>
                  <a:srgbClr val="888888"/>
                </a:solidFill>
              </a:defRPr>
            </a:lvl8pPr>
            <a:lvl9pPr indent="-228600" lvl="8" marL="4114800" algn="l">
              <a:lnSpc>
                <a:spcPct val="100000"/>
              </a:lnSpc>
              <a:spcBef>
                <a:spcPts val="1000"/>
              </a:spcBef>
              <a:spcAft>
                <a:spcPts val="0"/>
              </a:spcAft>
              <a:buSzPts val="1600"/>
              <a:buNone/>
              <a:defRPr sz="1600">
                <a:solidFill>
                  <a:srgbClr val="888888"/>
                </a:solidFill>
              </a:defRPr>
            </a:lvl9pPr>
          </a:lstStyle>
          <a:p/>
        </p:txBody>
      </p:sp>
      <p:sp>
        <p:nvSpPr>
          <p:cNvPr id="37" name="Google Shape;37;p2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26"/>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chemeClr val="dk2"/>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42" name="Google Shape;42;p26"/>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3" name="Google Shape;43;p26"/>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30200" lvl="4" marL="2286000" algn="l">
              <a:lnSpc>
                <a:spcPct val="100000"/>
              </a:lnSpc>
              <a:spcBef>
                <a:spcPts val="1000"/>
              </a:spcBef>
              <a:spcAft>
                <a:spcPts val="0"/>
              </a:spcAft>
              <a:buSzPts val="16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4" name="Google Shape;44;p26"/>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chemeClr val="dk2"/>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45" name="Google Shape;45;p2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
        <p:nvSpPr>
          <p:cNvPr id="48" name="Google Shape;48;p26"/>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29"/>
          <p:cNvSpPr/>
          <p:nvPr/>
        </p:nvSpPr>
        <p:spPr>
          <a:xfrm>
            <a:off x="6096000" y="0"/>
            <a:ext cx="6096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9"/>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9"/>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1000"/>
              </a:spcBef>
              <a:spcAft>
                <a:spcPts val="0"/>
              </a:spcAft>
              <a:buSzPts val="1900"/>
              <a:buChar char="•"/>
              <a:defRPr sz="1900">
                <a:solidFill>
                  <a:schemeClr val="dk1"/>
                </a:solidFill>
              </a:defRPr>
            </a:lvl1pPr>
            <a:lvl2pPr indent="-330200" lvl="1" marL="914400" algn="l">
              <a:lnSpc>
                <a:spcPct val="100000"/>
              </a:lnSpc>
              <a:spcBef>
                <a:spcPts val="1000"/>
              </a:spcBef>
              <a:spcAft>
                <a:spcPts val="0"/>
              </a:spcAft>
              <a:buSzPts val="1600"/>
              <a:buChar char="•"/>
              <a:defRPr sz="1600">
                <a:solidFill>
                  <a:schemeClr val="dk1"/>
                </a:solidFill>
              </a:defRPr>
            </a:lvl2pPr>
            <a:lvl3pPr indent="-330200" lvl="2" marL="1371600" algn="l">
              <a:lnSpc>
                <a:spcPct val="100000"/>
              </a:lnSpc>
              <a:spcBef>
                <a:spcPts val="1000"/>
              </a:spcBef>
              <a:spcAft>
                <a:spcPts val="0"/>
              </a:spcAft>
              <a:buSzPts val="1600"/>
              <a:buChar char="•"/>
              <a:defRPr sz="1600">
                <a:solidFill>
                  <a:schemeClr val="dk1"/>
                </a:solidFill>
              </a:defRPr>
            </a:lvl3pPr>
            <a:lvl4pPr indent="-330200" lvl="3" marL="1828800" algn="l">
              <a:lnSpc>
                <a:spcPct val="100000"/>
              </a:lnSpc>
              <a:spcBef>
                <a:spcPts val="1000"/>
              </a:spcBef>
              <a:spcAft>
                <a:spcPts val="0"/>
              </a:spcAft>
              <a:buSzPts val="1600"/>
              <a:buChar char="•"/>
              <a:defRPr sz="1600">
                <a:solidFill>
                  <a:schemeClr val="dk1"/>
                </a:solidFill>
              </a:defRPr>
            </a:lvl4pPr>
            <a:lvl5pPr indent="-330200" lvl="4" marL="2286000" algn="l">
              <a:lnSpc>
                <a:spcPct val="100000"/>
              </a:lnSpc>
              <a:spcBef>
                <a:spcPts val="1000"/>
              </a:spcBef>
              <a:spcAft>
                <a:spcPts val="0"/>
              </a:spcAft>
              <a:buSzPts val="1600"/>
              <a:buChar char="•"/>
              <a:defRPr sz="1600">
                <a:solidFill>
                  <a:schemeClr val="dk1"/>
                </a:solidFill>
              </a:defRPr>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62" name="Google Shape;62;p29"/>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chemeClr val="dk1"/>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63" name="Google Shape;63;p2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6" name="Shape 66"/>
        <p:cNvGrpSpPr/>
        <p:nvPr/>
      </p:nvGrpSpPr>
      <p:grpSpPr>
        <a:xfrm>
          <a:off x="0" y="0"/>
          <a:ext cx="0" cy="0"/>
          <a:chOff x="0" y="0"/>
          <a:chExt cx="0" cy="0"/>
        </a:xfrm>
      </p:grpSpPr>
      <p:sp>
        <p:nvSpPr>
          <p:cNvPr id="67" name="Google Shape;67;p30"/>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0"/>
          <p:cNvSpPr/>
          <p:nvPr>
            <p:ph idx="2" type="pic"/>
          </p:nvPr>
        </p:nvSpPr>
        <p:spPr>
          <a:xfrm>
            <a:off x="6095999" y="0"/>
            <a:ext cx="6102097" cy="6858000"/>
          </a:xfrm>
          <a:prstGeom prst="rect">
            <a:avLst/>
          </a:prstGeom>
          <a:solidFill>
            <a:srgbClr val="D8D8D8"/>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accent2"/>
              </a:buClr>
              <a:buSzPts val="3200"/>
              <a:buFont typeface="Arial"/>
              <a:buNone/>
              <a:defRPr b="0" i="0" sz="3200" u="none" cap="none" strike="noStrike">
                <a:solidFill>
                  <a:srgbClr val="7F7F7F"/>
                </a:solidFill>
                <a:latin typeface="Gill Sans"/>
                <a:ea typeface="Gill Sans"/>
                <a:cs typeface="Gill Sans"/>
                <a:sym typeface="Gill Sans"/>
              </a:defRPr>
            </a:lvl1pPr>
            <a:lvl2pPr lvl="1" marR="0" rtl="0" algn="l">
              <a:lnSpc>
                <a:spcPct val="100000"/>
              </a:lnSpc>
              <a:spcBef>
                <a:spcPts val="1000"/>
              </a:spcBef>
              <a:spcAft>
                <a:spcPts val="0"/>
              </a:spcAft>
              <a:buClr>
                <a:schemeClr val="accent2"/>
              </a:buClr>
              <a:buSzPts val="2800"/>
              <a:buFont typeface="Arial"/>
              <a:buNone/>
              <a:defRPr b="0" i="0" sz="2800" u="none" cap="none" strike="noStrike">
                <a:solidFill>
                  <a:srgbClr val="262626"/>
                </a:solidFill>
                <a:latin typeface="Gill Sans"/>
                <a:ea typeface="Gill Sans"/>
                <a:cs typeface="Gill Sans"/>
                <a:sym typeface="Gill Sans"/>
              </a:defRPr>
            </a:lvl2pPr>
            <a:lvl3pPr lvl="2" marR="0" rtl="0" algn="l">
              <a:lnSpc>
                <a:spcPct val="100000"/>
              </a:lnSpc>
              <a:spcBef>
                <a:spcPts val="1000"/>
              </a:spcBef>
              <a:spcAft>
                <a:spcPts val="0"/>
              </a:spcAft>
              <a:buClr>
                <a:schemeClr val="accent2"/>
              </a:buClr>
              <a:buSzPts val="2400"/>
              <a:buFont typeface="Arial"/>
              <a:buNone/>
              <a:defRPr b="0" i="0" sz="2400" u="none" cap="none" strike="noStrike">
                <a:solidFill>
                  <a:srgbClr val="262626"/>
                </a:solidFill>
                <a:latin typeface="Gill Sans"/>
                <a:ea typeface="Gill Sans"/>
                <a:cs typeface="Gill Sans"/>
                <a:sym typeface="Gill Sans"/>
              </a:defRPr>
            </a:lvl3pPr>
            <a:lvl4pPr lvl="3" marR="0" rtl="0" algn="l">
              <a:lnSpc>
                <a:spcPct val="100000"/>
              </a:lnSpc>
              <a:spcBef>
                <a:spcPts val="1000"/>
              </a:spcBef>
              <a:spcAft>
                <a:spcPts val="0"/>
              </a:spcAft>
              <a:buClr>
                <a:schemeClr val="accent2"/>
              </a:buClr>
              <a:buSzPts val="2000"/>
              <a:buFont typeface="Arial"/>
              <a:buNone/>
              <a:defRPr b="0" i="0" sz="2000" u="none" cap="none" strike="noStrike">
                <a:solidFill>
                  <a:srgbClr val="262626"/>
                </a:solidFill>
                <a:latin typeface="Gill Sans"/>
                <a:ea typeface="Gill Sans"/>
                <a:cs typeface="Gill Sans"/>
                <a:sym typeface="Gill Sans"/>
              </a:defRPr>
            </a:lvl4pPr>
            <a:lvl5pPr lvl="4" marR="0" rtl="0" algn="l">
              <a:lnSpc>
                <a:spcPct val="100000"/>
              </a:lnSpc>
              <a:spcBef>
                <a:spcPts val="1000"/>
              </a:spcBef>
              <a:spcAft>
                <a:spcPts val="0"/>
              </a:spcAft>
              <a:buClr>
                <a:schemeClr val="accent2"/>
              </a:buClr>
              <a:buSzPts val="2000"/>
              <a:buFont typeface="Arial"/>
              <a:buNone/>
              <a:defRPr b="0" i="0" sz="2000" u="none" cap="none" strike="noStrike">
                <a:solidFill>
                  <a:srgbClr val="262626"/>
                </a:solidFill>
                <a:latin typeface="Gill Sans"/>
                <a:ea typeface="Gill Sans"/>
                <a:cs typeface="Gill Sans"/>
                <a:sym typeface="Gill Sans"/>
              </a:defRPr>
            </a:lvl5pPr>
            <a:lvl6pPr lvl="5"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9pPr>
          </a:lstStyle>
          <a:p/>
        </p:txBody>
      </p:sp>
      <p:sp>
        <p:nvSpPr>
          <p:cNvPr id="69" name="Google Shape;69;p30"/>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chemeClr val="dk1"/>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70" name="Google Shape;70;p3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9pPr>
          </a:lstStyle>
          <a:p/>
        </p:txBody>
      </p:sp>
      <p:sp>
        <p:nvSpPr>
          <p:cNvPr id="12" name="Google Shape;12;p2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2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2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309489" y="-78768"/>
            <a:ext cx="12667140" cy="69367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864971" y="611401"/>
            <a:ext cx="4879710"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PRODUCTO 2: INVESTIGACIÓN</a:t>
            </a:r>
            <a:endParaRPr/>
          </a:p>
        </p:txBody>
      </p:sp>
      <p:sp>
        <p:nvSpPr>
          <p:cNvPr id="173" name="Google Shape;173;p10"/>
          <p:cNvSpPr txBox="1"/>
          <p:nvPr>
            <p:ph idx="1" type="body"/>
          </p:nvPr>
        </p:nvSpPr>
        <p:spPr>
          <a:xfrm>
            <a:off x="397348" y="2191234"/>
            <a:ext cx="6024234" cy="43966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960"/>
              <a:buChar char="•"/>
            </a:pPr>
            <a:r>
              <a:rPr lang="es-MX" sz="2960"/>
              <a:t>Uno de los desafíos identificados en el perfil de SAN fue el abordaje de la desnutrición crónica en menores de 2 años (18%). Por tal motivo, se realizó una investigación sobre las condiciones intersectoriales e interinstitucionales para proteger la salud de los menores de 2 años en los departamentos con mayor prevalencia. </a:t>
            </a:r>
            <a:endParaRPr/>
          </a:p>
        </p:txBody>
      </p:sp>
      <p:pic>
        <p:nvPicPr>
          <p:cNvPr id="174" name="Google Shape;174;p10"/>
          <p:cNvPicPr preferRelativeResize="0"/>
          <p:nvPr/>
        </p:nvPicPr>
        <p:blipFill rotWithShape="1">
          <a:blip r:embed="rId3">
            <a:alphaModFix/>
          </a:blip>
          <a:srcRect b="0" l="0" r="0" t="0"/>
          <a:stretch/>
        </p:blipFill>
        <p:spPr>
          <a:xfrm>
            <a:off x="6899319" y="0"/>
            <a:ext cx="5292681"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ph type="title"/>
          </p:nvPr>
        </p:nvSpPr>
        <p:spPr>
          <a:xfrm>
            <a:off x="838200" y="188479"/>
            <a:ext cx="5001491" cy="1023063"/>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2400"/>
              <a:buFont typeface="Gill Sans"/>
              <a:buNone/>
            </a:pPr>
            <a:r>
              <a:rPr lang="es-MX" sz="2400"/>
              <a:t>SÍNTESIS DE RECOMENDACIONES DE LA INVESTIGACIÓN</a:t>
            </a:r>
            <a:endParaRPr/>
          </a:p>
        </p:txBody>
      </p:sp>
      <p:pic>
        <p:nvPicPr>
          <p:cNvPr id="181" name="Google Shape;181;p11"/>
          <p:cNvPicPr preferRelativeResize="0"/>
          <p:nvPr/>
        </p:nvPicPr>
        <p:blipFill rotWithShape="1">
          <a:blip r:embed="rId3">
            <a:alphaModFix/>
          </a:blip>
          <a:srcRect b="0" l="0" r="0" t="0"/>
          <a:stretch/>
        </p:blipFill>
        <p:spPr>
          <a:xfrm>
            <a:off x="5950558" y="291517"/>
            <a:ext cx="6031685" cy="6274966"/>
          </a:xfrm>
          <a:prstGeom prst="rect">
            <a:avLst/>
          </a:prstGeom>
          <a:noFill/>
          <a:ln>
            <a:noFill/>
          </a:ln>
        </p:spPr>
      </p:pic>
      <p:sp>
        <p:nvSpPr>
          <p:cNvPr id="182" name="Google Shape;182;p11"/>
          <p:cNvSpPr txBox="1"/>
          <p:nvPr/>
        </p:nvSpPr>
        <p:spPr>
          <a:xfrm>
            <a:off x="838200" y="1388188"/>
            <a:ext cx="4611848" cy="5262979"/>
          </a:xfrm>
          <a:prstGeom prst="rect">
            <a:avLst/>
          </a:prstGeom>
          <a:noFill/>
          <a:ln>
            <a:noFill/>
          </a:ln>
        </p:spPr>
        <p:txBody>
          <a:bodyPr anchorCtr="0" anchor="t" bIns="45700" lIns="91425" spcFirstLastPara="1" rIns="91425" wrap="square" tIns="45700">
            <a:spAutoFit/>
          </a:bodyPr>
          <a:lstStyle/>
          <a:p>
            <a:pPr indent="-400050" lvl="0" marL="400050" marR="0" rtl="0" algn="l">
              <a:spcBef>
                <a:spcPts val="0"/>
              </a:spcBef>
              <a:spcAft>
                <a:spcPts val="0"/>
              </a:spcAft>
              <a:buClr>
                <a:srgbClr val="262626"/>
              </a:buClr>
              <a:buSzPts val="1600"/>
              <a:buFont typeface="Gill Sans"/>
              <a:buAutoNum type="romanUcPeriod"/>
            </a:pPr>
            <a:r>
              <a:rPr lang="es-MX" sz="1600">
                <a:solidFill>
                  <a:srgbClr val="262626"/>
                </a:solidFill>
                <a:latin typeface="Gill Sans"/>
                <a:ea typeface="Gill Sans"/>
                <a:cs typeface="Gill Sans"/>
                <a:sym typeface="Gill Sans"/>
              </a:rPr>
              <a:t>Liderazgo institucional y fortalecimiento de la coordinación intersectorial e interinstitucional efectiva</a:t>
            </a:r>
            <a:endParaRPr/>
          </a:p>
          <a:p>
            <a:pPr indent="-400050" lvl="0" marL="400050" marR="0" rtl="0" algn="l">
              <a:spcBef>
                <a:spcPts val="0"/>
              </a:spcBef>
              <a:spcAft>
                <a:spcPts val="0"/>
              </a:spcAft>
              <a:buClr>
                <a:srgbClr val="262626"/>
              </a:buClr>
              <a:buSzPts val="1600"/>
              <a:buFont typeface="Gill Sans"/>
              <a:buAutoNum type="romanUcPeriod"/>
            </a:pPr>
            <a:r>
              <a:rPr lang="es-MX" sz="1600">
                <a:solidFill>
                  <a:srgbClr val="262626"/>
                </a:solidFill>
                <a:latin typeface="Gill Sans"/>
                <a:ea typeface="Gill Sans"/>
                <a:cs typeface="Gill Sans"/>
                <a:sym typeface="Gill Sans"/>
              </a:rPr>
              <a:t>Fortalecimiento de la Atención médica preventiva y de recuperación</a:t>
            </a:r>
            <a:endParaRPr sz="1600">
              <a:solidFill>
                <a:srgbClr val="262626"/>
              </a:solidFill>
              <a:latin typeface="Gill Sans"/>
              <a:ea typeface="Gill Sans"/>
              <a:cs typeface="Gill Sans"/>
              <a:sym typeface="Gill Sans"/>
            </a:endParaRPr>
          </a:p>
          <a:p>
            <a:pPr indent="-400050" lvl="0" marL="400050" marR="0" rtl="0" algn="l">
              <a:spcBef>
                <a:spcPts val="0"/>
              </a:spcBef>
              <a:spcAft>
                <a:spcPts val="0"/>
              </a:spcAft>
              <a:buClr>
                <a:srgbClr val="262626"/>
              </a:buClr>
              <a:buSzPts val="1600"/>
              <a:buFont typeface="Gill Sans"/>
              <a:buAutoNum type="romanUcPeriod"/>
            </a:pPr>
            <a:r>
              <a:rPr lang="es-MX" sz="1600">
                <a:solidFill>
                  <a:srgbClr val="262626"/>
                </a:solidFill>
                <a:latin typeface="Gill Sans"/>
                <a:ea typeface="Gill Sans"/>
                <a:cs typeface="Gill Sans"/>
                <a:sym typeface="Gill Sans"/>
              </a:rPr>
              <a:t>Fortalecimiento de las actividades de Promoción de la Salud</a:t>
            </a:r>
            <a:endParaRPr sz="1600">
              <a:solidFill>
                <a:srgbClr val="262626"/>
              </a:solidFill>
              <a:latin typeface="Gill Sans"/>
              <a:ea typeface="Gill Sans"/>
              <a:cs typeface="Gill Sans"/>
              <a:sym typeface="Gill Sans"/>
            </a:endParaRPr>
          </a:p>
          <a:p>
            <a:pPr indent="-400050" lvl="0" marL="400050" marR="0" rtl="0" algn="l">
              <a:spcBef>
                <a:spcPts val="0"/>
              </a:spcBef>
              <a:spcAft>
                <a:spcPts val="0"/>
              </a:spcAft>
              <a:buClr>
                <a:srgbClr val="262626"/>
              </a:buClr>
              <a:buSzPts val="1600"/>
              <a:buFont typeface="Gill Sans"/>
              <a:buAutoNum type="romanUcPeriod"/>
            </a:pPr>
            <a:r>
              <a:rPr lang="es-MX" sz="1600">
                <a:solidFill>
                  <a:srgbClr val="262626"/>
                </a:solidFill>
                <a:latin typeface="Gill Sans"/>
                <a:ea typeface="Gill Sans"/>
                <a:cs typeface="Gill Sans"/>
                <a:sym typeface="Gill Sans"/>
              </a:rPr>
              <a:t>Fortalecimiento del Control epidemiológico - Estadísticas de salud-Información científico – técnica.</a:t>
            </a:r>
            <a:endParaRPr sz="1600">
              <a:solidFill>
                <a:srgbClr val="262626"/>
              </a:solidFill>
              <a:latin typeface="Gill Sans"/>
              <a:ea typeface="Gill Sans"/>
              <a:cs typeface="Gill Sans"/>
              <a:sym typeface="Gill Sans"/>
            </a:endParaRPr>
          </a:p>
          <a:p>
            <a:pPr indent="-400050" lvl="0" marL="400050" marR="0" rtl="0" algn="l">
              <a:spcBef>
                <a:spcPts val="0"/>
              </a:spcBef>
              <a:spcAft>
                <a:spcPts val="0"/>
              </a:spcAft>
              <a:buClr>
                <a:srgbClr val="262626"/>
              </a:buClr>
              <a:buSzPts val="1600"/>
              <a:buFont typeface="Gill Sans"/>
              <a:buAutoNum type="romanUcPeriod"/>
            </a:pPr>
            <a:r>
              <a:rPr lang="es-MX" sz="1600">
                <a:solidFill>
                  <a:srgbClr val="262626"/>
                </a:solidFill>
                <a:latin typeface="Gill Sans"/>
                <a:ea typeface="Gill Sans"/>
                <a:cs typeface="Gill Sans"/>
                <a:sym typeface="Gill Sans"/>
              </a:rPr>
              <a:t>Fortalecimiento de los procesos de educación continua de profesionales y técnicos</a:t>
            </a:r>
            <a:endParaRPr sz="1600">
              <a:solidFill>
                <a:srgbClr val="262626"/>
              </a:solidFill>
              <a:latin typeface="Gill Sans"/>
              <a:ea typeface="Gill Sans"/>
              <a:cs typeface="Gill Sans"/>
              <a:sym typeface="Gill Sans"/>
            </a:endParaRPr>
          </a:p>
          <a:p>
            <a:pPr indent="-400050" lvl="0" marL="400050" marR="0" rtl="0" algn="l">
              <a:spcBef>
                <a:spcPts val="0"/>
              </a:spcBef>
              <a:spcAft>
                <a:spcPts val="0"/>
              </a:spcAft>
              <a:buClr>
                <a:srgbClr val="262626"/>
              </a:buClr>
              <a:buSzPts val="1600"/>
              <a:buFont typeface="Gill Sans"/>
              <a:buAutoNum type="romanUcPeriod"/>
            </a:pPr>
            <a:r>
              <a:rPr lang="es-MX" sz="1600">
                <a:solidFill>
                  <a:srgbClr val="262626"/>
                </a:solidFill>
                <a:latin typeface="Gill Sans"/>
                <a:ea typeface="Gill Sans"/>
                <a:cs typeface="Gill Sans"/>
                <a:sym typeface="Gill Sans"/>
              </a:rPr>
              <a:t>Fortalecimiento de la Investigación y desarrollo </a:t>
            </a:r>
            <a:endParaRPr/>
          </a:p>
          <a:p>
            <a:pPr indent="-400050" lvl="0" marL="400050" marR="0" rtl="0" algn="l">
              <a:spcBef>
                <a:spcPts val="0"/>
              </a:spcBef>
              <a:spcAft>
                <a:spcPts val="0"/>
              </a:spcAft>
              <a:buClr>
                <a:srgbClr val="262626"/>
              </a:buClr>
              <a:buSzPts val="1600"/>
              <a:buFont typeface="Gill Sans"/>
              <a:buAutoNum type="romanUcPeriod"/>
            </a:pPr>
            <a:r>
              <a:rPr lang="es-MX" sz="1600">
                <a:solidFill>
                  <a:srgbClr val="262626"/>
                </a:solidFill>
                <a:latin typeface="Gill Sans"/>
                <a:ea typeface="Gill Sans"/>
                <a:cs typeface="Gill Sans"/>
                <a:sym typeface="Gill Sans"/>
              </a:rPr>
              <a:t>Aseguramiento de suministros para el fortalecimiento nutricional en grupos de alta vulnerabilidad</a:t>
            </a:r>
            <a:endParaRPr sz="1600">
              <a:solidFill>
                <a:srgbClr val="262626"/>
              </a:solidFill>
              <a:latin typeface="Gill Sans"/>
              <a:ea typeface="Gill Sans"/>
              <a:cs typeface="Gill Sans"/>
              <a:sym typeface="Gill Sans"/>
            </a:endParaRPr>
          </a:p>
          <a:p>
            <a:pPr indent="-400050" lvl="0" marL="400050" marR="0" rtl="0" algn="l">
              <a:spcBef>
                <a:spcPts val="0"/>
              </a:spcBef>
              <a:spcAft>
                <a:spcPts val="0"/>
              </a:spcAft>
              <a:buClr>
                <a:srgbClr val="262626"/>
              </a:buClr>
              <a:buSzPts val="1600"/>
              <a:buFont typeface="Gill Sans"/>
              <a:buAutoNum type="romanUcPeriod"/>
            </a:pPr>
            <a:r>
              <a:rPr lang="es-MX" sz="1600">
                <a:solidFill>
                  <a:srgbClr val="262626"/>
                </a:solidFill>
                <a:latin typeface="Gill Sans"/>
                <a:ea typeface="Gill Sans"/>
                <a:cs typeface="Gill Sans"/>
                <a:sym typeface="Gill Sans"/>
              </a:rPr>
              <a:t>Aseguramiento del acceso a programas sociales, fortalecimiento de los medios de vida y programas de agua y saneamiento básico.</a:t>
            </a:r>
            <a:endParaRPr sz="1600">
              <a:solidFill>
                <a:srgbClr val="262626"/>
              </a:solidFill>
              <a:latin typeface="Gill Sans"/>
              <a:ea typeface="Gill Sans"/>
              <a:cs typeface="Gill Sans"/>
              <a:sym typeface="Gill Sans"/>
            </a:endParaRPr>
          </a:p>
          <a:p>
            <a:pPr indent="-298450" lvl="0" marL="400050" marR="0" rtl="0" algn="l">
              <a:spcBef>
                <a:spcPts val="0"/>
              </a:spcBef>
              <a:spcAft>
                <a:spcPts val="0"/>
              </a:spcAft>
              <a:buClr>
                <a:schemeClr val="dk1"/>
              </a:buClr>
              <a:buSzPts val="1600"/>
              <a:buFont typeface="Gill Sans"/>
              <a:buNone/>
            </a:pPr>
            <a:r>
              <a:t/>
            </a:r>
            <a:endParaRPr sz="1600">
              <a:solidFill>
                <a:schemeClr val="dk1"/>
              </a:solidFill>
              <a:latin typeface="Calibri"/>
              <a:ea typeface="Calibri"/>
              <a:cs typeface="Calibri"/>
              <a:sym typeface="Calibri"/>
            </a:endParaRPr>
          </a:p>
          <a:p>
            <a:pPr indent="-298450" lvl="0" marL="400050" marR="0" rtl="0" algn="l">
              <a:spcBef>
                <a:spcPts val="0"/>
              </a:spcBef>
              <a:spcAft>
                <a:spcPts val="0"/>
              </a:spcAft>
              <a:buClr>
                <a:schemeClr val="dk1"/>
              </a:buClr>
              <a:buSzPts val="1600"/>
              <a:buFont typeface="Gill Sans"/>
              <a:buNone/>
            </a:pPr>
            <a:r>
              <a:t/>
            </a:r>
            <a:endParaRPr sz="1600">
              <a:solidFill>
                <a:schemeClr val="dk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829195" y="450167"/>
            <a:ext cx="5303519" cy="126609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520"/>
              <a:buFont typeface="Gill Sans"/>
              <a:buNone/>
            </a:pPr>
            <a:r>
              <a:rPr lang="es-MX" sz="2520"/>
              <a:t>PROCESO DE CONSULTAS PARA LA CONSTRUCCIÓN DE LA PROPUESTA</a:t>
            </a:r>
            <a:endParaRPr sz="2520"/>
          </a:p>
        </p:txBody>
      </p:sp>
      <p:sp>
        <p:nvSpPr>
          <p:cNvPr id="188" name="Google Shape;188;p12"/>
          <p:cNvSpPr txBox="1"/>
          <p:nvPr>
            <p:ph idx="1" type="body"/>
          </p:nvPr>
        </p:nvSpPr>
        <p:spPr>
          <a:xfrm>
            <a:off x="405246" y="1941342"/>
            <a:ext cx="6151418" cy="452180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s-MX" sz="2800"/>
              <a:t>El proceso de consultas para la elaboración de la propuesta de país, contó con el respaldo de las máximas autoridades del Ministerio de Salud y también del Ministerio de Relaciones Exteriores - en donde se realizó el acto oficial del lanzamiento de las consultas – contando con la participación de los actores claves de nutrición en El Salvador. </a:t>
            </a:r>
            <a:endParaRPr/>
          </a:p>
        </p:txBody>
      </p:sp>
      <p:pic>
        <p:nvPicPr>
          <p:cNvPr id="189" name="Google Shape;189;p12"/>
          <p:cNvPicPr preferRelativeResize="0"/>
          <p:nvPr/>
        </p:nvPicPr>
        <p:blipFill rotWithShape="1">
          <a:blip r:embed="rId3">
            <a:alphaModFix/>
          </a:blip>
          <a:srcRect b="0" l="0" r="0" t="0"/>
          <a:stretch/>
        </p:blipFill>
        <p:spPr>
          <a:xfrm>
            <a:off x="7010400" y="-12116"/>
            <a:ext cx="5181600" cy="3675482"/>
          </a:xfrm>
          <a:prstGeom prst="rect">
            <a:avLst/>
          </a:prstGeom>
          <a:noFill/>
          <a:ln>
            <a:noFill/>
          </a:ln>
        </p:spPr>
      </p:pic>
      <p:pic>
        <p:nvPicPr>
          <p:cNvPr id="190" name="Google Shape;190;p12"/>
          <p:cNvPicPr preferRelativeResize="0"/>
          <p:nvPr/>
        </p:nvPicPr>
        <p:blipFill rotWithShape="1">
          <a:blip r:embed="rId4">
            <a:alphaModFix/>
          </a:blip>
          <a:srcRect b="0" l="0" r="0" t="0"/>
          <a:stretch/>
        </p:blipFill>
        <p:spPr>
          <a:xfrm>
            <a:off x="7010400" y="3533061"/>
            <a:ext cx="5181600" cy="33249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ph type="title"/>
          </p:nvPr>
        </p:nvSpPr>
        <p:spPr>
          <a:xfrm>
            <a:off x="504886" y="384440"/>
            <a:ext cx="4308134"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OBJETIVOS DE LAS CONSULTAS</a:t>
            </a:r>
            <a:endParaRPr/>
          </a:p>
        </p:txBody>
      </p:sp>
      <p:sp>
        <p:nvSpPr>
          <p:cNvPr id="196" name="Google Shape;196;p13"/>
          <p:cNvSpPr txBox="1"/>
          <p:nvPr>
            <p:ph idx="1" type="body"/>
          </p:nvPr>
        </p:nvSpPr>
        <p:spPr>
          <a:xfrm>
            <a:off x="309489" y="1825624"/>
            <a:ext cx="4698929" cy="503237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s-MX" sz="2400"/>
              <a:t>Realizar un análisis de las condiciones de la SAN en el país.</a:t>
            </a:r>
            <a:endParaRPr/>
          </a:p>
          <a:p>
            <a:pPr indent="-228600" lvl="0" marL="228600" rtl="0" algn="l">
              <a:lnSpc>
                <a:spcPct val="100000"/>
              </a:lnSpc>
              <a:spcBef>
                <a:spcPts val="1000"/>
              </a:spcBef>
              <a:spcAft>
                <a:spcPts val="0"/>
              </a:spcAft>
              <a:buSzPts val="2400"/>
              <a:buChar char="•"/>
            </a:pPr>
            <a:r>
              <a:rPr lang="es-MX" sz="2400"/>
              <a:t>Definir puntos prioritarios de intervención, alcances y propuesta de articulación para el desarrollo de una propuesta de país. </a:t>
            </a:r>
            <a:endParaRPr/>
          </a:p>
          <a:p>
            <a:pPr indent="-228600" lvl="0" marL="228600" rtl="0" algn="l">
              <a:lnSpc>
                <a:spcPct val="100000"/>
              </a:lnSpc>
              <a:spcBef>
                <a:spcPts val="1000"/>
              </a:spcBef>
              <a:spcAft>
                <a:spcPts val="0"/>
              </a:spcAft>
              <a:buSzPts val="2400"/>
              <a:buChar char="•"/>
            </a:pPr>
            <a:r>
              <a:rPr lang="es-MX" sz="2400"/>
              <a:t>Motivar a distintos actores y sectores de la sociedad para tomar acciones en el marco de la propuesta para el fortalecimiento de la SAN y la Nutrición en el país. </a:t>
            </a:r>
            <a:endParaRPr sz="2400"/>
          </a:p>
        </p:txBody>
      </p:sp>
      <p:pic>
        <p:nvPicPr>
          <p:cNvPr id="197" name="Google Shape;197;p13"/>
          <p:cNvPicPr preferRelativeResize="0"/>
          <p:nvPr/>
        </p:nvPicPr>
        <p:blipFill rotWithShape="1">
          <a:blip r:embed="rId3">
            <a:alphaModFix/>
          </a:blip>
          <a:srcRect b="0" l="0" r="0" t="0"/>
          <a:stretch/>
        </p:blipFill>
        <p:spPr>
          <a:xfrm>
            <a:off x="5461961" y="1296286"/>
            <a:ext cx="3239489" cy="1904127"/>
          </a:xfrm>
          <a:prstGeom prst="rect">
            <a:avLst/>
          </a:prstGeom>
          <a:noFill/>
          <a:ln>
            <a:noFill/>
          </a:ln>
        </p:spPr>
      </p:pic>
      <p:pic>
        <p:nvPicPr>
          <p:cNvPr id="198" name="Google Shape;198;p13"/>
          <p:cNvPicPr preferRelativeResize="0"/>
          <p:nvPr/>
        </p:nvPicPr>
        <p:blipFill rotWithShape="1">
          <a:blip r:embed="rId4">
            <a:alphaModFix/>
          </a:blip>
          <a:srcRect b="0" l="0" r="0" t="0"/>
          <a:stretch/>
        </p:blipFill>
        <p:spPr>
          <a:xfrm>
            <a:off x="5421291" y="3657588"/>
            <a:ext cx="3280159" cy="1757228"/>
          </a:xfrm>
          <a:prstGeom prst="rect">
            <a:avLst/>
          </a:prstGeom>
          <a:noFill/>
          <a:ln>
            <a:noFill/>
          </a:ln>
        </p:spPr>
      </p:pic>
      <p:pic>
        <p:nvPicPr>
          <p:cNvPr id="199" name="Google Shape;199;p13"/>
          <p:cNvPicPr preferRelativeResize="0"/>
          <p:nvPr/>
        </p:nvPicPr>
        <p:blipFill rotWithShape="1">
          <a:blip r:embed="rId5">
            <a:alphaModFix/>
          </a:blip>
          <a:srcRect b="0" l="0" r="0" t="0"/>
          <a:stretch/>
        </p:blipFill>
        <p:spPr>
          <a:xfrm>
            <a:off x="8821080" y="1296286"/>
            <a:ext cx="3229119" cy="1904127"/>
          </a:xfrm>
          <a:prstGeom prst="rect">
            <a:avLst/>
          </a:prstGeom>
          <a:noFill/>
          <a:ln>
            <a:noFill/>
          </a:ln>
        </p:spPr>
      </p:pic>
      <p:pic>
        <p:nvPicPr>
          <p:cNvPr id="200" name="Google Shape;200;p13"/>
          <p:cNvPicPr preferRelativeResize="0"/>
          <p:nvPr/>
        </p:nvPicPr>
        <p:blipFill rotWithShape="1">
          <a:blip r:embed="rId6">
            <a:alphaModFix/>
          </a:blip>
          <a:srcRect b="0" l="0" r="0" t="0"/>
          <a:stretch/>
        </p:blipFill>
        <p:spPr>
          <a:xfrm>
            <a:off x="8821080" y="3657586"/>
            <a:ext cx="3226407" cy="17572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type="title"/>
          </p:nvPr>
        </p:nvSpPr>
        <p:spPr>
          <a:xfrm>
            <a:off x="2326386" y="372410"/>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PARTICIPANTES DE LAS CONSULTAS</a:t>
            </a:r>
            <a:endParaRPr/>
          </a:p>
        </p:txBody>
      </p:sp>
      <p:sp>
        <p:nvSpPr>
          <p:cNvPr id="206" name="Google Shape;206;p14"/>
          <p:cNvSpPr txBox="1"/>
          <p:nvPr>
            <p:ph idx="1" type="body"/>
          </p:nvPr>
        </p:nvSpPr>
        <p:spPr>
          <a:xfrm>
            <a:off x="295421" y="1825624"/>
            <a:ext cx="11718387" cy="4926867"/>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000"/>
              <a:buChar char="•"/>
            </a:pPr>
            <a:r>
              <a:rPr b="1" lang="es-MX" sz="2000"/>
              <a:t>Sector Gobierno</a:t>
            </a:r>
            <a:endParaRPr/>
          </a:p>
          <a:p>
            <a:pPr indent="-228600" lvl="0" marL="228600" rtl="0" algn="l">
              <a:lnSpc>
                <a:spcPct val="100000"/>
              </a:lnSpc>
              <a:spcBef>
                <a:spcPts val="1000"/>
              </a:spcBef>
              <a:spcAft>
                <a:spcPts val="0"/>
              </a:spcAft>
              <a:buSzPts val="2000"/>
              <a:buChar char="•"/>
            </a:pPr>
            <a:r>
              <a:rPr lang="es-MX" sz="2000"/>
              <a:t>Asamblea Legislativa, ANDA, CENTA, COMURES, CONASAN, CONNA, DPC, FISDL, HNNBB, INS, ISDEMU, ISNA, ISRI, ISSS, MAG, MARN, MH, MINEC, MINED, MINSAL, MINTRAB, RREE, SIS, STPP. </a:t>
            </a:r>
            <a:endParaRPr/>
          </a:p>
          <a:p>
            <a:pPr indent="-228600" lvl="0" marL="228600" rtl="0" algn="l">
              <a:lnSpc>
                <a:spcPct val="100000"/>
              </a:lnSpc>
              <a:spcBef>
                <a:spcPts val="1000"/>
              </a:spcBef>
              <a:spcAft>
                <a:spcPts val="0"/>
              </a:spcAft>
              <a:buSzPts val="2000"/>
              <a:buChar char="•"/>
            </a:pPr>
            <a:r>
              <a:rPr lang="es-MX" sz="2000"/>
              <a:t> </a:t>
            </a:r>
            <a:r>
              <a:rPr b="1" lang="es-MX" sz="2000"/>
              <a:t>Organismos Internacionales</a:t>
            </a:r>
            <a:endParaRPr/>
          </a:p>
          <a:p>
            <a:pPr indent="-228600" lvl="0" marL="228600" rtl="0" algn="l">
              <a:lnSpc>
                <a:spcPct val="100000"/>
              </a:lnSpc>
              <a:spcBef>
                <a:spcPts val="1000"/>
              </a:spcBef>
              <a:spcAft>
                <a:spcPts val="0"/>
              </a:spcAft>
              <a:buSzPts val="2000"/>
              <a:buChar char="•"/>
            </a:pPr>
            <a:r>
              <a:rPr lang="es-MX" sz="2000"/>
              <a:t>AECID, FAO, OPS/OMS INCAP, PMA, PNUD, UNICEF</a:t>
            </a:r>
            <a:endParaRPr/>
          </a:p>
          <a:p>
            <a:pPr indent="-228600" lvl="0" marL="228600" rtl="0" algn="l">
              <a:lnSpc>
                <a:spcPct val="100000"/>
              </a:lnSpc>
              <a:spcBef>
                <a:spcPts val="1000"/>
              </a:spcBef>
              <a:spcAft>
                <a:spcPts val="0"/>
              </a:spcAft>
              <a:buSzPts val="2000"/>
              <a:buChar char="•"/>
            </a:pPr>
            <a:r>
              <a:rPr b="1" lang="es-MX" sz="2000"/>
              <a:t>Sociedad Civil</a:t>
            </a:r>
            <a:endParaRPr/>
          </a:p>
          <a:p>
            <a:pPr indent="-228600" lvl="0" marL="228600" rtl="0" algn="l">
              <a:lnSpc>
                <a:spcPct val="100000"/>
              </a:lnSpc>
              <a:spcBef>
                <a:spcPts val="1000"/>
              </a:spcBef>
              <a:spcAft>
                <a:spcPts val="0"/>
              </a:spcAft>
              <a:buSzPts val="2000"/>
              <a:buChar char="•"/>
            </a:pPr>
            <a:r>
              <a:rPr lang="es-MX" sz="2000"/>
              <a:t>ABAZORTO/NUTRES, ACUDESBAL, ADHAC, AGAPE, ANES, ASAPROSAR, ASONDES, CAC, CARITAS, CDC/ADH AC, CESTA, CIDEP, CRS, EDUCO, ENLACES, FUSADES, FUSAL, MODES, MREB, OXFAM, PLAN, REINSAL, SAVE THE CHILDREN, SERAPHIM, WVI, AYUDA EN ACCION.</a:t>
            </a:r>
            <a:endParaRPr/>
          </a:p>
          <a:p>
            <a:pPr indent="-228600" lvl="0" marL="228600" rtl="0" algn="l">
              <a:lnSpc>
                <a:spcPct val="100000"/>
              </a:lnSpc>
              <a:spcBef>
                <a:spcPts val="1000"/>
              </a:spcBef>
              <a:spcAft>
                <a:spcPts val="0"/>
              </a:spcAft>
              <a:buSzPts val="2000"/>
              <a:buChar char="•"/>
            </a:pPr>
            <a:r>
              <a:rPr b="1" lang="es-MX" sz="2000"/>
              <a:t>Sector Académico</a:t>
            </a:r>
            <a:endParaRPr/>
          </a:p>
          <a:p>
            <a:pPr indent="-228600" lvl="0" marL="228600" rtl="0" algn="l">
              <a:lnSpc>
                <a:spcPct val="100000"/>
              </a:lnSpc>
              <a:spcBef>
                <a:spcPts val="1000"/>
              </a:spcBef>
              <a:spcAft>
                <a:spcPts val="0"/>
              </a:spcAft>
              <a:buSzPts val="2000"/>
              <a:buChar char="•"/>
            </a:pPr>
            <a:r>
              <a:rPr lang="es-MX" sz="2000"/>
              <a:t>IEPROES, UCA, UEES, UES, UJMD, UNAB, UNIVO, USAM</a:t>
            </a:r>
            <a:endParaRPr/>
          </a:p>
          <a:p>
            <a:pPr indent="-101600" lvl="0" marL="228600" rtl="0" algn="l">
              <a:lnSpc>
                <a:spcPct val="100000"/>
              </a:lnSpc>
              <a:spcBef>
                <a:spcPts val="1000"/>
              </a:spcBef>
              <a:spcAft>
                <a:spcPts val="0"/>
              </a:spcAft>
              <a:buSzPts val="2000"/>
              <a:buNone/>
            </a:pPr>
            <a:r>
              <a:t/>
            </a:r>
            <a:endParaRPr sz="2000"/>
          </a:p>
          <a:p>
            <a:pPr indent="-101600" lvl="0" marL="228600" rtl="0" algn="l">
              <a:lnSpc>
                <a:spcPct val="100000"/>
              </a:lnSpc>
              <a:spcBef>
                <a:spcPts val="1000"/>
              </a:spcBef>
              <a:spcAft>
                <a:spcPts val="0"/>
              </a:spcAft>
              <a:buSzPts val="2000"/>
              <a:buNone/>
            </a:pPr>
            <a:r>
              <a:t/>
            </a:r>
            <a:endParaRPr sz="2000"/>
          </a:p>
          <a:p>
            <a:pPr indent="-101600" lvl="0" marL="228600" rtl="0" algn="l">
              <a:lnSpc>
                <a:spcPct val="100000"/>
              </a:lnSpc>
              <a:spcBef>
                <a:spcPts val="1000"/>
              </a:spcBef>
              <a:spcAft>
                <a:spcPts val="0"/>
              </a:spcAft>
              <a:buSzPts val="2000"/>
              <a:buNone/>
            </a:pPr>
            <a:r>
              <a:t/>
            </a:r>
            <a:endParaRPr sz="2000"/>
          </a:p>
          <a:p>
            <a:pPr indent="-101600" lvl="0" marL="228600" rtl="0" algn="l">
              <a:lnSpc>
                <a:spcPct val="100000"/>
              </a:lnSpc>
              <a:spcBef>
                <a:spcPts val="1000"/>
              </a:spcBef>
              <a:spcAft>
                <a:spcPts val="0"/>
              </a:spcAft>
              <a:buSzPts val="2000"/>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ph type="title"/>
          </p:nvPr>
        </p:nvSpPr>
        <p:spPr>
          <a:xfrm>
            <a:off x="607788" y="417080"/>
            <a:ext cx="5990439" cy="1325563"/>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PRODUCTO 3: PROPUESTA DE COMPROMISOS</a:t>
            </a:r>
            <a:endParaRPr/>
          </a:p>
        </p:txBody>
      </p:sp>
      <p:sp>
        <p:nvSpPr>
          <p:cNvPr id="212" name="Google Shape;212;p15"/>
          <p:cNvSpPr txBox="1"/>
          <p:nvPr>
            <p:ph idx="1" type="body"/>
          </p:nvPr>
        </p:nvSpPr>
        <p:spPr>
          <a:xfrm>
            <a:off x="477982" y="2275609"/>
            <a:ext cx="6120245" cy="431222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s-MX" sz="2400"/>
              <a:t>Los resultados de las consultas fueron sistematizados y compartidos con la coalición guía. Se elaboró un primer borrador de compromisos que fue presentado a la Coalición Guía para su validación.</a:t>
            </a:r>
            <a:endParaRPr/>
          </a:p>
          <a:p>
            <a:pPr indent="-228600" lvl="0" marL="228600" rtl="0" algn="l">
              <a:lnSpc>
                <a:spcPct val="90000"/>
              </a:lnSpc>
              <a:spcBef>
                <a:spcPts val="1000"/>
              </a:spcBef>
              <a:spcAft>
                <a:spcPts val="0"/>
              </a:spcAft>
              <a:buSzPts val="2400"/>
              <a:buChar char="•"/>
            </a:pPr>
            <a:r>
              <a:rPr lang="es-MX" sz="2400"/>
              <a:t>En un segundo momento, la propuesta validada fue discutida con el personal especialista del Ministerio de Salud. </a:t>
            </a:r>
            <a:endParaRPr/>
          </a:p>
          <a:p>
            <a:pPr indent="-228600" lvl="0" marL="228600" rtl="0" algn="l">
              <a:lnSpc>
                <a:spcPct val="90000"/>
              </a:lnSpc>
              <a:spcBef>
                <a:spcPts val="1000"/>
              </a:spcBef>
              <a:spcAft>
                <a:spcPts val="0"/>
              </a:spcAft>
              <a:buSzPts val="2400"/>
              <a:buChar char="•"/>
            </a:pPr>
            <a:r>
              <a:rPr lang="es-MX" sz="2400"/>
              <a:t>El documento final fue entregado a las autoridades del Ministerio de Salud para que este pudiera ser presentado en el N4G2, desarrollado en Milán en 2017.</a:t>
            </a:r>
            <a:endParaRPr/>
          </a:p>
        </p:txBody>
      </p:sp>
      <p:pic>
        <p:nvPicPr>
          <p:cNvPr id="213" name="Google Shape;213;p15"/>
          <p:cNvPicPr preferRelativeResize="0"/>
          <p:nvPr/>
        </p:nvPicPr>
        <p:blipFill rotWithShape="1">
          <a:blip r:embed="rId3">
            <a:alphaModFix/>
          </a:blip>
          <a:srcRect b="0" l="0" r="0" t="0"/>
          <a:stretch/>
        </p:blipFill>
        <p:spPr>
          <a:xfrm>
            <a:off x="6915947" y="0"/>
            <a:ext cx="5276053"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6"/>
          <p:cNvSpPr txBox="1"/>
          <p:nvPr>
            <p:ph type="title"/>
          </p:nvPr>
        </p:nvSpPr>
        <p:spPr>
          <a:xfrm>
            <a:off x="2142040" y="106564"/>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COMPROMISOS DE PAÍS</a:t>
            </a:r>
            <a:endParaRPr/>
          </a:p>
        </p:txBody>
      </p:sp>
      <p:sp>
        <p:nvSpPr>
          <p:cNvPr id="219" name="Google Shape;219;p16"/>
          <p:cNvSpPr txBox="1"/>
          <p:nvPr>
            <p:ph idx="1" type="body"/>
          </p:nvPr>
        </p:nvSpPr>
        <p:spPr>
          <a:xfrm>
            <a:off x="267286" y="1434904"/>
            <a:ext cx="11479237" cy="542309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800"/>
              <a:buChar char="•"/>
            </a:pPr>
            <a:r>
              <a:rPr lang="es-MX"/>
              <a:t>1. Dirigir los esfuerzos para lograr, a más tardar en 2020, las metas convenidas internacionalmente sobre la desnutrición en niños menores de cinco años y abordar las necesidades de nutrición de las adolescentes, las mujeres embarazadas y lactantes y las personas de la tercera edad.</a:t>
            </a:r>
            <a:endParaRPr/>
          </a:p>
          <a:p>
            <a:pPr indent="-228600" lvl="1" marL="457200" rtl="0" algn="l">
              <a:lnSpc>
                <a:spcPct val="100000"/>
              </a:lnSpc>
              <a:spcBef>
                <a:spcPts val="1000"/>
              </a:spcBef>
              <a:spcAft>
                <a:spcPts val="0"/>
              </a:spcAft>
              <a:buSzPts val="1600"/>
              <a:buChar char="•"/>
            </a:pPr>
            <a:r>
              <a:rPr lang="es-MX"/>
              <a:t>1.1 Disminuir la prevalencia de retardo del crecimiento y del crecimiento severo abajo del 13% en niños menores de 5 años, y disminuir abajo del 16% la prevalencia de retardo en talla en niños menores de los 2 años de edad, incorporando protocolos de intervención en dichos niños que fomenten la recuperación y el desarrollo cognitivo y psicomotor.</a:t>
            </a:r>
            <a:endParaRPr/>
          </a:p>
          <a:p>
            <a:pPr indent="-228600" lvl="1" marL="457200" rtl="0" algn="l">
              <a:lnSpc>
                <a:spcPct val="100000"/>
              </a:lnSpc>
              <a:spcBef>
                <a:spcPts val="1000"/>
              </a:spcBef>
              <a:spcAft>
                <a:spcPts val="0"/>
              </a:spcAft>
              <a:buSzPts val="1600"/>
              <a:buChar char="•"/>
            </a:pPr>
            <a:r>
              <a:rPr lang="es-MX"/>
              <a:t>1.2 Disminuir la prevalencia de emaciación moderada y grave abajo del 2%.</a:t>
            </a:r>
            <a:endParaRPr/>
          </a:p>
          <a:p>
            <a:pPr indent="-228600" lvl="1" marL="457200" rtl="0" algn="l">
              <a:lnSpc>
                <a:spcPct val="100000"/>
              </a:lnSpc>
              <a:spcBef>
                <a:spcPts val="1000"/>
              </a:spcBef>
              <a:spcAft>
                <a:spcPts val="0"/>
              </a:spcAft>
              <a:buSzPts val="1600"/>
              <a:buChar char="•"/>
            </a:pPr>
            <a:r>
              <a:rPr lang="es-MX"/>
              <a:t>1.3 Mantener o disminuir la afectación del sobrepeso y la obesidad, en niños menores de 5 años al 6% en niños de 7 a 9 a menos del22%, en jóvenes de 13 a 15 años disminuir debajo de 38% y abajo del 59% en adultos.</a:t>
            </a:r>
            <a:endParaRPr/>
          </a:p>
          <a:p>
            <a:pPr indent="-228600" lvl="1" marL="457200" rtl="0" algn="l">
              <a:lnSpc>
                <a:spcPct val="100000"/>
              </a:lnSpc>
              <a:spcBef>
                <a:spcPts val="1000"/>
              </a:spcBef>
              <a:spcAft>
                <a:spcPts val="0"/>
              </a:spcAft>
              <a:buSzPts val="1600"/>
              <a:buChar char="•"/>
            </a:pPr>
            <a:r>
              <a:rPr lang="es-MX"/>
              <a:t>1.4 Incrementar la prevalencia de Lactancia Materna Exclusiva en el país al 53%, e incrementar la continuidad de la lactancia materna hasta que la niña o el niño cumpla el año de edad arriba del 74%y la continuidad de la lactancia materna hasta el segundo año de vida arriba del 57%.</a:t>
            </a:r>
            <a:endParaRPr/>
          </a:p>
          <a:p>
            <a:pPr indent="-228600" lvl="0" marL="228600" rtl="0" algn="l">
              <a:lnSpc>
                <a:spcPct val="100000"/>
              </a:lnSpc>
              <a:spcBef>
                <a:spcPts val="1000"/>
              </a:spcBef>
              <a:spcAft>
                <a:spcPts val="0"/>
              </a:spcAft>
              <a:buSzPts val="1800"/>
              <a:buChar char="•"/>
            </a:pPr>
            <a:r>
              <a:rPr lang="es-MX"/>
              <a:t>2.  Fortalecer la ejecución programática de las actividades a través del MINSAL.</a:t>
            </a:r>
            <a:endParaRPr/>
          </a:p>
          <a:p>
            <a:pPr indent="-228600" lvl="0" marL="228600" rtl="0" algn="l">
              <a:lnSpc>
                <a:spcPct val="100000"/>
              </a:lnSpc>
              <a:spcBef>
                <a:spcPts val="1000"/>
              </a:spcBef>
              <a:spcAft>
                <a:spcPts val="0"/>
              </a:spcAft>
              <a:buSzPts val="1800"/>
              <a:buChar char="•"/>
            </a:pPr>
            <a:r>
              <a:rPr lang="es-MX"/>
              <a:t>3. Fortalecer la institucionalidad a través del trabajo del CONASAN y el involucramiento de todos los sectores con el fin de diseñar programas y acciones integradas que incluyan a todos los actores que determinan la condición alimentaria y nutricional de la población.</a:t>
            </a:r>
            <a:endParaRPr/>
          </a:p>
          <a:p>
            <a:pPr indent="-76200" lvl="0" marL="228600" rtl="0" algn="l">
              <a:lnSpc>
                <a:spcPct val="100000"/>
              </a:lnSpc>
              <a:spcBef>
                <a:spcPts val="1000"/>
              </a:spcBef>
              <a:spcAft>
                <a:spcPts val="0"/>
              </a:spcAft>
              <a:buSzPts val="2400"/>
              <a:buNone/>
            </a:pPr>
            <a:r>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txBox="1"/>
          <p:nvPr>
            <p:ph type="title"/>
          </p:nvPr>
        </p:nvSpPr>
        <p:spPr>
          <a:xfrm>
            <a:off x="2387001" y="301336"/>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PRESENTACIÓN DE LOS COMPROMISOS DE PAÍS EN NUTRICIÓN</a:t>
            </a:r>
            <a:endParaRPr/>
          </a:p>
        </p:txBody>
      </p:sp>
      <p:sp>
        <p:nvSpPr>
          <p:cNvPr id="226" name="Google Shape;226;p17"/>
          <p:cNvSpPr txBox="1"/>
          <p:nvPr>
            <p:ph idx="1" type="body"/>
          </p:nvPr>
        </p:nvSpPr>
        <p:spPr>
          <a:xfrm>
            <a:off x="218209" y="1825624"/>
            <a:ext cx="5704289" cy="482455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1800"/>
              <a:buChar char="•"/>
            </a:pPr>
            <a:r>
              <a:rPr lang="es-MX" sz="1800"/>
              <a:t>El 26 de enero de 2017, se realizó la presentación oficial de la propuesta de país a favor de la nutrición, documento que fue construido y nace del interés de un equipo intersectorial, liderado por el Ministerio de Salud, que trabaja por la seguridad alimentaria nutricional y nutrición de la población. </a:t>
            </a:r>
            <a:endParaRPr/>
          </a:p>
          <a:p>
            <a:pPr indent="-228600" lvl="0" marL="228600" rtl="0" algn="l">
              <a:lnSpc>
                <a:spcPct val="90000"/>
              </a:lnSpc>
              <a:spcBef>
                <a:spcPts val="1000"/>
              </a:spcBef>
              <a:spcAft>
                <a:spcPts val="0"/>
              </a:spcAft>
              <a:buSzPts val="1800"/>
              <a:buChar char="•"/>
            </a:pPr>
            <a:r>
              <a:rPr lang="es-MX" sz="1800"/>
              <a:t>La actividad fue presidida por el gabinete de salud en pleno: La Ministra de Salud, Dra. Violeta Menjívar; Viceministro de Servicios de Salud, Dr. Julio Robles Ticas y Viceministro de Políticas de Salud, Dr. Eduardo Espinoza. También se contó con la participación del Ministerio de Relaciones Exteriores, siendo representado por la Directora General de Cooperación para el Desarrollo, Ing. Ryna Garay Araniva.</a:t>
            </a:r>
            <a:endParaRPr sz="1800"/>
          </a:p>
          <a:p>
            <a:pPr indent="-228600" lvl="0" marL="228600" rtl="0" algn="l">
              <a:lnSpc>
                <a:spcPct val="90000"/>
              </a:lnSpc>
              <a:spcBef>
                <a:spcPts val="1000"/>
              </a:spcBef>
              <a:spcAft>
                <a:spcPts val="0"/>
              </a:spcAft>
              <a:buSzPts val="1800"/>
              <a:buChar char="•"/>
            </a:pPr>
            <a:r>
              <a:rPr lang="es-MX" sz="1800"/>
              <a:t>En las consultas participaron cerca de 200 personas de diferentes sectores, entre ellas instituciones nacionales e internacionales, públicas, privadas, comunitarias, de la academia y sociedad civil. </a:t>
            </a:r>
            <a:endParaRPr sz="1800"/>
          </a:p>
        </p:txBody>
      </p:sp>
      <p:pic>
        <p:nvPicPr>
          <p:cNvPr id="227" name="Google Shape;227;p17"/>
          <p:cNvPicPr preferRelativeResize="0"/>
          <p:nvPr/>
        </p:nvPicPr>
        <p:blipFill rotWithShape="1">
          <a:blip r:embed="rId3">
            <a:alphaModFix/>
          </a:blip>
          <a:srcRect b="0" l="0" r="0" t="0"/>
          <a:stretch/>
        </p:blipFill>
        <p:spPr>
          <a:xfrm>
            <a:off x="6050787" y="2476142"/>
            <a:ext cx="5951280" cy="31842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PARTICIPACIÓN DE EL SALVADOR EN N4G2</a:t>
            </a:r>
            <a:endParaRPr/>
          </a:p>
        </p:txBody>
      </p:sp>
      <p:sp>
        <p:nvSpPr>
          <p:cNvPr id="233" name="Google Shape;233;p18"/>
          <p:cNvSpPr txBox="1"/>
          <p:nvPr>
            <p:ph idx="1" type="body"/>
          </p:nvPr>
        </p:nvSpPr>
        <p:spPr>
          <a:xfrm>
            <a:off x="592282" y="2638044"/>
            <a:ext cx="10879282" cy="310198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s-MX" sz="2800"/>
              <a:t>El Ministerio de Salud, a través de la Dra. Violeta Menjívar, designó a la Jefa de la Unidad de Nutrición y Seguridad Alimentaria para participar en el N4G2 desarrollado en Milán, el 4 de noviembre de 2017. </a:t>
            </a:r>
            <a:endParaRPr/>
          </a:p>
          <a:p>
            <a:pPr indent="-228600" lvl="0" marL="228600" rtl="0" algn="l">
              <a:lnSpc>
                <a:spcPct val="100000"/>
              </a:lnSpc>
              <a:spcBef>
                <a:spcPts val="1000"/>
              </a:spcBef>
              <a:spcAft>
                <a:spcPts val="0"/>
              </a:spcAft>
              <a:buSzPts val="2800"/>
              <a:buChar char="•"/>
            </a:pPr>
            <a:r>
              <a:rPr lang="es-MX" sz="2800"/>
              <a:t>A través de un informe presentado por el MINSAL, se pudo conocer que El Salvador anunció la propuesta de país en nutrición en dicho evento.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9"/>
          <p:cNvSpPr txBox="1"/>
          <p:nvPr>
            <p:ph type="title"/>
          </p:nvPr>
        </p:nvSpPr>
        <p:spPr>
          <a:xfrm>
            <a:off x="2213817" y="219104"/>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LECCIONES APRENDIDAS</a:t>
            </a:r>
            <a:endParaRPr/>
          </a:p>
        </p:txBody>
      </p:sp>
      <p:sp>
        <p:nvSpPr>
          <p:cNvPr id="239" name="Google Shape;239;p19"/>
          <p:cNvSpPr txBox="1"/>
          <p:nvPr>
            <p:ph idx="1" type="body"/>
          </p:nvPr>
        </p:nvSpPr>
        <p:spPr>
          <a:xfrm>
            <a:off x="519545" y="1603717"/>
            <a:ext cx="11118273" cy="47555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220"/>
              <a:buChar char="•"/>
            </a:pPr>
            <a:r>
              <a:rPr lang="es-MX" sz="2220"/>
              <a:t>Importancia de contar con el apoyo político del más alto nivel (MINSAL; RREE; MINED) para el desarrollo de procesos multisectoriales</a:t>
            </a:r>
            <a:endParaRPr/>
          </a:p>
          <a:p>
            <a:pPr indent="-228600" lvl="0" marL="228600" rtl="0" algn="l">
              <a:lnSpc>
                <a:spcPct val="90000"/>
              </a:lnSpc>
              <a:spcBef>
                <a:spcPts val="1000"/>
              </a:spcBef>
              <a:spcAft>
                <a:spcPts val="0"/>
              </a:spcAft>
              <a:buSzPts val="2220"/>
              <a:buChar char="•"/>
            </a:pPr>
            <a:r>
              <a:rPr lang="es-MX" sz="2220"/>
              <a:t>La Coalición Guía funcionó como equipo dinamizador de los productos generados, contando con un alto nivel de compromiso por parte de los participantes.</a:t>
            </a:r>
            <a:endParaRPr/>
          </a:p>
          <a:p>
            <a:pPr indent="-228600" lvl="0" marL="228600" rtl="0" algn="l">
              <a:lnSpc>
                <a:spcPct val="90000"/>
              </a:lnSpc>
              <a:spcBef>
                <a:spcPts val="1000"/>
              </a:spcBef>
              <a:spcAft>
                <a:spcPts val="0"/>
              </a:spcAft>
              <a:buSzPts val="2220"/>
              <a:buChar char="•"/>
            </a:pPr>
            <a:r>
              <a:rPr lang="es-MX" sz="2220"/>
              <a:t>El proceso fue motivador, generando la participación de la sociedad civil y de la academia quienes ofrecieron sus aportes durante el procesos de consultas, con un alto nivel de compromiso y responsabilidad.</a:t>
            </a:r>
            <a:endParaRPr sz="2220"/>
          </a:p>
          <a:p>
            <a:pPr indent="-228600" lvl="0" marL="228600" rtl="0" algn="l">
              <a:lnSpc>
                <a:spcPct val="90000"/>
              </a:lnSpc>
              <a:spcBef>
                <a:spcPts val="1000"/>
              </a:spcBef>
              <a:spcAft>
                <a:spcPts val="0"/>
              </a:spcAft>
              <a:buSzPts val="2220"/>
              <a:buChar char="•"/>
            </a:pPr>
            <a:r>
              <a:rPr lang="es-MX" sz="2220"/>
              <a:t>Elaboración de una hoja de ruta clara que facilitó la identificación de los productos claves para la formulación de la propuesta.</a:t>
            </a:r>
            <a:endParaRPr/>
          </a:p>
          <a:p>
            <a:pPr indent="-228600" lvl="0" marL="228600" rtl="0" algn="l">
              <a:lnSpc>
                <a:spcPct val="90000"/>
              </a:lnSpc>
              <a:spcBef>
                <a:spcPts val="1000"/>
              </a:spcBef>
              <a:spcAft>
                <a:spcPts val="0"/>
              </a:spcAft>
              <a:buSzPts val="2220"/>
              <a:buChar char="•"/>
            </a:pPr>
            <a:r>
              <a:rPr lang="es-MX" sz="2220"/>
              <a:t>El rol de la Alianza NutrES fue de mucha transparencia en la elaboración de los compromisos y devolución de los resultados con el respaldo de la máxima autoridad de salud. Esto permitió una interacción permanente con los diferentes sectores para validar los productos obtenidos durante el proceso, contando con el apoyo de las máximas autoridades de salud.</a:t>
            </a:r>
            <a:endParaRPr sz="222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3420"/>
              <a:buFont typeface="Gill Sans"/>
              <a:buNone/>
            </a:pPr>
            <a:r>
              <a:rPr lang="es-MX" sz="3420"/>
              <a:t>EXPERIENCIA EL SALVADOR: PROPUESTA DE PAÍS EN NUTRICIÓN 2017 N4G2</a:t>
            </a:r>
            <a:endParaRPr/>
          </a:p>
        </p:txBody>
      </p:sp>
      <p:sp>
        <p:nvSpPr>
          <p:cNvPr id="95" name="Google Shape;95;p2"/>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rPr lang="es-MX"/>
              <a:t>Alianza NutrES</a:t>
            </a:r>
            <a:endParaRPr/>
          </a:p>
        </p:txBody>
      </p:sp>
      <p:grpSp>
        <p:nvGrpSpPr>
          <p:cNvPr id="96" name="Google Shape;96;p2"/>
          <p:cNvGrpSpPr/>
          <p:nvPr/>
        </p:nvGrpSpPr>
        <p:grpSpPr>
          <a:xfrm>
            <a:off x="3080618" y="5359868"/>
            <a:ext cx="6030763" cy="1104900"/>
            <a:chOff x="0" y="0"/>
            <a:chExt cx="6030763" cy="830580"/>
          </a:xfrm>
        </p:grpSpPr>
        <p:cxnSp>
          <p:nvCxnSpPr>
            <p:cNvPr id="97" name="Google Shape;97;p2"/>
            <p:cNvCxnSpPr/>
            <p:nvPr/>
          </p:nvCxnSpPr>
          <p:spPr>
            <a:xfrm>
              <a:off x="3286125" y="114300"/>
              <a:ext cx="0" cy="581025"/>
            </a:xfrm>
            <a:prstGeom prst="straightConnector1">
              <a:avLst/>
            </a:prstGeom>
            <a:noFill/>
            <a:ln cap="flat" cmpd="sng" w="15875">
              <a:solidFill>
                <a:srgbClr val="524C43"/>
              </a:solidFill>
              <a:prstDash val="solid"/>
              <a:round/>
              <a:headEnd len="sm" w="sm" type="none"/>
              <a:tailEnd len="sm" w="sm" type="none"/>
            </a:ln>
          </p:spPr>
        </p:cxnSp>
        <p:pic>
          <p:nvPicPr>
            <p:cNvPr id="98" name="Google Shape;98;p2"/>
            <p:cNvPicPr preferRelativeResize="0"/>
            <p:nvPr/>
          </p:nvPicPr>
          <p:blipFill rotWithShape="1">
            <a:blip r:embed="rId3">
              <a:alphaModFix/>
            </a:blip>
            <a:srcRect b="0" l="0" r="0" t="0"/>
            <a:stretch/>
          </p:blipFill>
          <p:spPr>
            <a:xfrm>
              <a:off x="3390900" y="9525"/>
              <a:ext cx="821055" cy="821055"/>
            </a:xfrm>
            <a:prstGeom prst="rect">
              <a:avLst/>
            </a:prstGeom>
            <a:noFill/>
            <a:ln>
              <a:noFill/>
            </a:ln>
          </p:spPr>
        </p:pic>
        <p:pic>
          <p:nvPicPr>
            <p:cNvPr id="99" name="Google Shape;99;p2"/>
            <p:cNvPicPr preferRelativeResize="0"/>
            <p:nvPr/>
          </p:nvPicPr>
          <p:blipFill rotWithShape="1">
            <a:blip r:embed="rId4">
              <a:alphaModFix/>
            </a:blip>
            <a:srcRect b="0" l="0" r="0" t="0"/>
            <a:stretch/>
          </p:blipFill>
          <p:spPr>
            <a:xfrm>
              <a:off x="4124325" y="228600"/>
              <a:ext cx="1138555" cy="419100"/>
            </a:xfrm>
            <a:prstGeom prst="rect">
              <a:avLst/>
            </a:prstGeom>
            <a:noFill/>
            <a:ln>
              <a:noFill/>
            </a:ln>
          </p:spPr>
        </p:pic>
        <p:pic>
          <p:nvPicPr>
            <p:cNvPr id="100" name="Google Shape;100;p2"/>
            <p:cNvPicPr preferRelativeResize="0"/>
            <p:nvPr/>
          </p:nvPicPr>
          <p:blipFill rotWithShape="1">
            <a:blip r:embed="rId5">
              <a:alphaModFix/>
            </a:blip>
            <a:srcRect b="0" l="0" r="0" t="0"/>
            <a:stretch/>
          </p:blipFill>
          <p:spPr>
            <a:xfrm>
              <a:off x="5325913" y="0"/>
              <a:ext cx="704850" cy="765810"/>
            </a:xfrm>
            <a:prstGeom prst="rect">
              <a:avLst/>
            </a:prstGeom>
            <a:noFill/>
            <a:ln>
              <a:noFill/>
            </a:ln>
          </p:spPr>
        </p:pic>
        <p:pic>
          <p:nvPicPr>
            <p:cNvPr id="101" name="Google Shape;101;p2"/>
            <p:cNvPicPr preferRelativeResize="0"/>
            <p:nvPr/>
          </p:nvPicPr>
          <p:blipFill rotWithShape="1">
            <a:blip r:embed="rId6">
              <a:alphaModFix/>
            </a:blip>
            <a:srcRect b="0" l="0" r="0" t="0"/>
            <a:stretch/>
          </p:blipFill>
          <p:spPr>
            <a:xfrm>
              <a:off x="1409700" y="28575"/>
              <a:ext cx="1704975" cy="643255"/>
            </a:xfrm>
            <a:prstGeom prst="rect">
              <a:avLst/>
            </a:prstGeom>
            <a:noFill/>
            <a:ln>
              <a:noFill/>
            </a:ln>
          </p:spPr>
        </p:pic>
        <p:pic>
          <p:nvPicPr>
            <p:cNvPr id="102" name="Google Shape;102;p2"/>
            <p:cNvPicPr preferRelativeResize="0"/>
            <p:nvPr/>
          </p:nvPicPr>
          <p:blipFill rotWithShape="1">
            <a:blip r:embed="rId7">
              <a:alphaModFix/>
            </a:blip>
            <a:srcRect b="0" l="0" r="0" t="0"/>
            <a:stretch/>
          </p:blipFill>
          <p:spPr>
            <a:xfrm>
              <a:off x="0" y="57150"/>
              <a:ext cx="1254125" cy="57277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3800"/>
              <a:buFont typeface="Gill Sans"/>
              <a:buNone/>
            </a:pPr>
            <a:r>
              <a:rPr lang="es-MX"/>
              <a:t>¡MUCHAS GRACIAS!</a:t>
            </a:r>
            <a:endParaRPr/>
          </a:p>
        </p:txBody>
      </p:sp>
      <p:sp>
        <p:nvSpPr>
          <p:cNvPr id="245" name="Google Shape;245;p20"/>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rPr lang="es-MX"/>
              <a:t>Alianza NutrES</a:t>
            </a:r>
            <a:endParaRPr/>
          </a:p>
        </p:txBody>
      </p:sp>
      <p:grpSp>
        <p:nvGrpSpPr>
          <p:cNvPr id="246" name="Google Shape;246;p20"/>
          <p:cNvGrpSpPr/>
          <p:nvPr/>
        </p:nvGrpSpPr>
        <p:grpSpPr>
          <a:xfrm>
            <a:off x="3080618" y="5359868"/>
            <a:ext cx="6030763" cy="1104900"/>
            <a:chOff x="0" y="0"/>
            <a:chExt cx="6030763" cy="830580"/>
          </a:xfrm>
        </p:grpSpPr>
        <p:cxnSp>
          <p:nvCxnSpPr>
            <p:cNvPr id="247" name="Google Shape;247;p20"/>
            <p:cNvCxnSpPr/>
            <p:nvPr/>
          </p:nvCxnSpPr>
          <p:spPr>
            <a:xfrm>
              <a:off x="3286125" y="114300"/>
              <a:ext cx="0" cy="581025"/>
            </a:xfrm>
            <a:prstGeom prst="straightConnector1">
              <a:avLst/>
            </a:prstGeom>
            <a:noFill/>
            <a:ln cap="flat" cmpd="sng" w="15875">
              <a:solidFill>
                <a:srgbClr val="524C43"/>
              </a:solidFill>
              <a:prstDash val="solid"/>
              <a:round/>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3390900" y="9525"/>
              <a:ext cx="821055" cy="821055"/>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124325" y="228600"/>
              <a:ext cx="1138555" cy="419100"/>
            </a:xfrm>
            <a:prstGeom prst="rect">
              <a:avLst/>
            </a:prstGeom>
            <a:noFill/>
            <a:ln>
              <a:noFill/>
            </a:ln>
          </p:spPr>
        </p:pic>
        <p:pic>
          <p:nvPicPr>
            <p:cNvPr id="250" name="Google Shape;250;p20"/>
            <p:cNvPicPr preferRelativeResize="0"/>
            <p:nvPr/>
          </p:nvPicPr>
          <p:blipFill rotWithShape="1">
            <a:blip r:embed="rId5">
              <a:alphaModFix/>
            </a:blip>
            <a:srcRect b="0" l="0" r="0" t="0"/>
            <a:stretch/>
          </p:blipFill>
          <p:spPr>
            <a:xfrm>
              <a:off x="5325913" y="0"/>
              <a:ext cx="704850" cy="765810"/>
            </a:xfrm>
            <a:prstGeom prst="rect">
              <a:avLst/>
            </a:prstGeom>
            <a:noFill/>
            <a:ln>
              <a:noFill/>
            </a:ln>
          </p:spPr>
        </p:pic>
        <p:pic>
          <p:nvPicPr>
            <p:cNvPr id="251" name="Google Shape;251;p20"/>
            <p:cNvPicPr preferRelativeResize="0"/>
            <p:nvPr/>
          </p:nvPicPr>
          <p:blipFill rotWithShape="1">
            <a:blip r:embed="rId6">
              <a:alphaModFix/>
            </a:blip>
            <a:srcRect b="0" l="0" r="0" t="0"/>
            <a:stretch/>
          </p:blipFill>
          <p:spPr>
            <a:xfrm>
              <a:off x="1409700" y="28575"/>
              <a:ext cx="1704975" cy="643255"/>
            </a:xfrm>
            <a:prstGeom prst="rect">
              <a:avLst/>
            </a:prstGeom>
            <a:noFill/>
            <a:ln>
              <a:noFill/>
            </a:ln>
          </p:spPr>
        </p:pic>
        <p:pic>
          <p:nvPicPr>
            <p:cNvPr id="252" name="Google Shape;252;p20"/>
            <p:cNvPicPr preferRelativeResize="0"/>
            <p:nvPr/>
          </p:nvPicPr>
          <p:blipFill rotWithShape="1">
            <a:blip r:embed="rId7">
              <a:alphaModFix/>
            </a:blip>
            <a:srcRect b="0" l="0" r="0" t="0"/>
            <a:stretch/>
          </p:blipFill>
          <p:spPr>
            <a:xfrm>
              <a:off x="0" y="57150"/>
              <a:ext cx="1254125" cy="57277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2231136" y="289443"/>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ANTECEDENTES</a:t>
            </a:r>
            <a:endParaRPr/>
          </a:p>
        </p:txBody>
      </p:sp>
      <p:sp>
        <p:nvSpPr>
          <p:cNvPr id="109" name="Google Shape;109;p3"/>
          <p:cNvSpPr txBox="1"/>
          <p:nvPr>
            <p:ph idx="1" type="body"/>
          </p:nvPr>
        </p:nvSpPr>
        <p:spPr>
          <a:xfrm>
            <a:off x="370609" y="1723644"/>
            <a:ext cx="11450782" cy="3908229"/>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SzPts val="2400"/>
              <a:buChar char="•"/>
            </a:pPr>
            <a:r>
              <a:rPr lang="es-MX" sz="2400"/>
              <a:t>Durante el año 2013, SUN realizó la Cumbre de Nutrición para el Crecimiento (N4G) en Londres, donde los diferentes Gobiernos se comprometieron a hacer el abordaje de la nutrición un asunto prioritario. </a:t>
            </a:r>
            <a:endParaRPr/>
          </a:p>
          <a:p>
            <a:pPr indent="-228600" lvl="0" marL="228600" rtl="0" algn="l">
              <a:lnSpc>
                <a:spcPct val="100000"/>
              </a:lnSpc>
              <a:spcBef>
                <a:spcPts val="1000"/>
              </a:spcBef>
              <a:spcAft>
                <a:spcPts val="0"/>
              </a:spcAft>
              <a:buSzPts val="2400"/>
              <a:buChar char="•"/>
            </a:pPr>
            <a:r>
              <a:rPr lang="es-MX" sz="2400"/>
              <a:t>El N4G2 se programó inicialmente para desarrollarse paralelamente a los Juegos Olímpicos de Río de Janeiro en 2016. </a:t>
            </a:r>
            <a:endParaRPr sz="2400"/>
          </a:p>
          <a:p>
            <a:pPr indent="-228600" lvl="0" marL="228600" rtl="0" algn="l">
              <a:lnSpc>
                <a:spcPct val="100000"/>
              </a:lnSpc>
              <a:spcBef>
                <a:spcPts val="1000"/>
              </a:spcBef>
              <a:spcAft>
                <a:spcPts val="0"/>
              </a:spcAft>
              <a:buSzPts val="2400"/>
              <a:buChar char="•"/>
            </a:pPr>
            <a:r>
              <a:rPr lang="es-MX" sz="2400"/>
              <a:t>NutrES obtuvo un proyecto de abogacía para apoyar la participación de El Salvador en dicha cumbre y contribuir a la formulación de compromisos de nutrición de país que fueran avalados por el Gobierno de El Salvador.</a:t>
            </a:r>
            <a:endParaRPr/>
          </a:p>
          <a:p>
            <a:pPr indent="-228600" lvl="0" marL="228600" rtl="0" algn="l">
              <a:lnSpc>
                <a:spcPct val="100000"/>
              </a:lnSpc>
              <a:spcBef>
                <a:spcPts val="1000"/>
              </a:spcBef>
              <a:spcAft>
                <a:spcPts val="0"/>
              </a:spcAft>
              <a:buSzPts val="2400"/>
              <a:buChar char="•"/>
            </a:pPr>
            <a:r>
              <a:rPr lang="es-MX" sz="2400"/>
              <a:t>En dicho momento, NutrES había finalizado la implementación del fondo MPTF para el establecimiento de la Alianza de Sociedad Civil de El Salvador y esta oportunidad, permitía generar un espacio de interlocución directa con gobierno y otros actores con base a un objetivo común.</a:t>
            </a:r>
            <a:endParaRPr sz="2400"/>
          </a:p>
          <a:p>
            <a:pPr indent="-76200" lvl="0" marL="228600" rtl="0" algn="just">
              <a:lnSpc>
                <a:spcPct val="100000"/>
              </a:lnSpc>
              <a:spcBef>
                <a:spcPts val="1000"/>
              </a:spcBef>
              <a:spcAft>
                <a:spcPts val="0"/>
              </a:spcAft>
              <a:buSzPts val="2400"/>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578981" y="310065"/>
            <a:ext cx="5821820"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ABOGACÍA E INCIDENCIA</a:t>
            </a:r>
            <a:endParaRPr/>
          </a:p>
        </p:txBody>
      </p:sp>
      <p:sp>
        <p:nvSpPr>
          <p:cNvPr id="116" name="Google Shape;116;p4"/>
          <p:cNvSpPr txBox="1"/>
          <p:nvPr>
            <p:ph idx="1" type="body"/>
          </p:nvPr>
        </p:nvSpPr>
        <p:spPr>
          <a:xfrm>
            <a:off x="287483" y="1740464"/>
            <a:ext cx="6113318" cy="5012027"/>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000"/>
              <a:buChar char="•"/>
            </a:pPr>
            <a:r>
              <a:rPr lang="es-MX" sz="2000"/>
              <a:t>Se identificaron los actores claves del proceso, priorizando a la Ministra de Salud por la pertinencia del tema.  Adicionalmente, el apoyo del más alto nivel permitiría una  mayor confianza para establecer interlocución con otros actores.</a:t>
            </a:r>
            <a:endParaRPr sz="2000"/>
          </a:p>
          <a:p>
            <a:pPr indent="-228600" lvl="0" marL="228600" rtl="0" algn="l">
              <a:lnSpc>
                <a:spcPct val="100000"/>
              </a:lnSpc>
              <a:spcBef>
                <a:spcPts val="1000"/>
              </a:spcBef>
              <a:spcAft>
                <a:spcPts val="0"/>
              </a:spcAft>
              <a:buSzPts val="2000"/>
              <a:buChar char="•"/>
            </a:pPr>
            <a:r>
              <a:rPr lang="es-MX" sz="2000"/>
              <a:t>Al mismo tiempo, se trabajó con las principales Agencias de Naciones Unidas vinculadas al tema (FAO, PMA, UNICEF, INCAP/OPS), debido a su pertinencia, credibilidad y la asistencia técnica para la validación de los productos que se generaran durante todo el proceso. </a:t>
            </a:r>
            <a:endParaRPr/>
          </a:p>
          <a:p>
            <a:pPr indent="-228600" lvl="0" marL="228600" rtl="0" algn="l">
              <a:lnSpc>
                <a:spcPct val="100000"/>
              </a:lnSpc>
              <a:spcBef>
                <a:spcPts val="1000"/>
              </a:spcBef>
              <a:spcAft>
                <a:spcPts val="0"/>
              </a:spcAft>
              <a:buSzPts val="2000"/>
              <a:buChar char="•"/>
            </a:pPr>
            <a:r>
              <a:rPr lang="es-MX" sz="2000"/>
              <a:t>Una vez generada la confianza con los actores clave, se propició un espacio de diálogo técnico y de alto perfil para la generación de evidencias y la formulación de la propuesta de país. </a:t>
            </a:r>
            <a:endParaRPr/>
          </a:p>
        </p:txBody>
      </p:sp>
      <p:grpSp>
        <p:nvGrpSpPr>
          <p:cNvPr id="117" name="Google Shape;117;p4"/>
          <p:cNvGrpSpPr/>
          <p:nvPr/>
        </p:nvGrpSpPr>
        <p:grpSpPr>
          <a:xfrm>
            <a:off x="7054795" y="1699788"/>
            <a:ext cx="5136351" cy="3458422"/>
            <a:chOff x="853" y="1699788"/>
            <a:chExt cx="5136351" cy="3458422"/>
          </a:xfrm>
        </p:grpSpPr>
        <p:sp>
          <p:nvSpPr>
            <p:cNvPr id="118" name="Google Shape;118;p4"/>
            <p:cNvSpPr/>
            <p:nvPr/>
          </p:nvSpPr>
          <p:spPr>
            <a:xfrm>
              <a:off x="853" y="2269925"/>
              <a:ext cx="2318147" cy="2318147"/>
            </a:xfrm>
            <a:prstGeom prst="ellipse">
              <a:avLst/>
            </a:prstGeom>
            <a:solidFill>
              <a:schemeClr val="lt1"/>
            </a:solidFill>
            <a:ln cap="flat" cmpd="sng" w="12700">
              <a:solidFill>
                <a:srgbClr val="414A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txBox="1"/>
            <p:nvPr/>
          </p:nvSpPr>
          <p:spPr>
            <a:xfrm>
              <a:off x="340338" y="2609410"/>
              <a:ext cx="1639177" cy="163917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s-MX" sz="2300" u="none" cap="none" strike="noStrike">
                  <a:solidFill>
                    <a:schemeClr val="lt1"/>
                  </a:solidFill>
                  <a:latin typeface="Gill Sans"/>
                  <a:ea typeface="Gill Sans"/>
                  <a:cs typeface="Gill Sans"/>
                  <a:sym typeface="Gill Sans"/>
                </a:rPr>
                <a:t>Propuesta de compromisos</a:t>
              </a:r>
              <a:endParaRPr/>
            </a:p>
          </p:txBody>
        </p:sp>
        <p:sp>
          <p:nvSpPr>
            <p:cNvPr id="120" name="Google Shape;120;p4"/>
            <p:cNvSpPr/>
            <p:nvPr/>
          </p:nvSpPr>
          <p:spPr>
            <a:xfrm rot="-3690054">
              <a:off x="2082641" y="2789191"/>
              <a:ext cx="1167466" cy="0"/>
            </a:xfrm>
            <a:custGeom>
              <a:rect b="b" l="l" r="r" t="t"/>
              <a:pathLst>
                <a:path extrusionOk="0" h="120000" w="120000">
                  <a:moveTo>
                    <a:pt x="0" y="0"/>
                  </a:moveTo>
                  <a:lnTo>
                    <a:pt x="120000" y="0"/>
                  </a:lnTo>
                </a:path>
              </a:pathLst>
            </a:custGeom>
            <a:noFill/>
            <a:ln cap="flat" cmpd="sng" w="12700">
              <a:solidFill>
                <a:srgbClr val="384144"/>
              </a:solidFill>
              <a:prstDash val="solid"/>
              <a:round/>
              <a:headEnd len="sm" w="sm" type="none"/>
              <a:tailEnd len="sm" w="sm" type="none"/>
            </a:ln>
          </p:spPr>
        </p:sp>
        <p:cxnSp>
          <p:nvCxnSpPr>
            <p:cNvPr id="121" name="Google Shape;121;p4"/>
            <p:cNvCxnSpPr/>
            <p:nvPr/>
          </p:nvCxnSpPr>
          <p:spPr>
            <a:xfrm>
              <a:off x="2944900" y="2276192"/>
              <a:ext cx="270958" cy="0"/>
            </a:xfrm>
            <a:prstGeom prst="straightConnector1">
              <a:avLst/>
            </a:prstGeom>
            <a:noFill/>
            <a:ln cap="flat" cmpd="sng" w="12700">
              <a:solidFill>
                <a:srgbClr val="384144"/>
              </a:solidFill>
              <a:prstDash val="solid"/>
              <a:round/>
              <a:headEnd len="sm" w="sm" type="none"/>
              <a:tailEnd len="sm" w="sm" type="none"/>
            </a:ln>
          </p:spPr>
        </p:cxnSp>
        <p:sp>
          <p:nvSpPr>
            <p:cNvPr id="122" name="Google Shape;122;p4"/>
            <p:cNvSpPr/>
            <p:nvPr/>
          </p:nvSpPr>
          <p:spPr>
            <a:xfrm>
              <a:off x="3215859" y="1699788"/>
              <a:ext cx="1921345" cy="11528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txBox="1"/>
            <p:nvPr/>
          </p:nvSpPr>
          <p:spPr>
            <a:xfrm>
              <a:off x="3215859" y="1699788"/>
              <a:ext cx="1921345" cy="1152807"/>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0" i="0" lang="es-MX" sz="1700" u="none" cap="none" strike="noStrike">
                  <a:solidFill>
                    <a:schemeClr val="dk1"/>
                  </a:solidFill>
                  <a:latin typeface="Gill Sans"/>
                  <a:ea typeface="Gill Sans"/>
                  <a:cs typeface="Gill Sans"/>
                  <a:sym typeface="Gill Sans"/>
                </a:rPr>
                <a:t>MINSAL: Líder del proceso (punto focal en CONASAN)</a:t>
              </a:r>
              <a:endParaRPr b="0" i="0" sz="1700" u="none" cap="none" strike="noStrike">
                <a:solidFill>
                  <a:schemeClr val="dk1"/>
                </a:solidFill>
                <a:latin typeface="Gill Sans"/>
                <a:ea typeface="Gill Sans"/>
                <a:cs typeface="Gill Sans"/>
                <a:sym typeface="Gill Sans"/>
              </a:endParaRPr>
            </a:p>
          </p:txBody>
        </p:sp>
        <p:sp>
          <p:nvSpPr>
            <p:cNvPr id="124" name="Google Shape;124;p4"/>
            <p:cNvSpPr/>
            <p:nvPr/>
          </p:nvSpPr>
          <p:spPr>
            <a:xfrm>
              <a:off x="2387849" y="3428999"/>
              <a:ext cx="557050" cy="0"/>
            </a:xfrm>
            <a:custGeom>
              <a:rect b="b" l="l" r="r" t="t"/>
              <a:pathLst>
                <a:path extrusionOk="0" h="120000" w="120000">
                  <a:moveTo>
                    <a:pt x="0" y="0"/>
                  </a:moveTo>
                  <a:lnTo>
                    <a:pt x="120000" y="0"/>
                  </a:lnTo>
                </a:path>
              </a:pathLst>
            </a:custGeom>
            <a:noFill/>
            <a:ln cap="flat" cmpd="sng" w="12700">
              <a:solidFill>
                <a:srgbClr val="384144"/>
              </a:solidFill>
              <a:prstDash val="solid"/>
              <a:round/>
              <a:headEnd len="sm" w="sm" type="none"/>
              <a:tailEnd len="sm" w="sm" type="none"/>
            </a:ln>
          </p:spPr>
        </p:sp>
        <p:cxnSp>
          <p:nvCxnSpPr>
            <p:cNvPr id="125" name="Google Shape;125;p4"/>
            <p:cNvCxnSpPr/>
            <p:nvPr/>
          </p:nvCxnSpPr>
          <p:spPr>
            <a:xfrm>
              <a:off x="2944900" y="3428999"/>
              <a:ext cx="270958" cy="0"/>
            </a:xfrm>
            <a:prstGeom prst="straightConnector1">
              <a:avLst/>
            </a:prstGeom>
            <a:noFill/>
            <a:ln cap="flat" cmpd="sng" w="12700">
              <a:solidFill>
                <a:srgbClr val="384144"/>
              </a:solidFill>
              <a:prstDash val="solid"/>
              <a:round/>
              <a:headEnd len="sm" w="sm" type="none"/>
              <a:tailEnd len="sm" w="sm" type="none"/>
            </a:ln>
          </p:spPr>
        </p:cxnSp>
        <p:sp>
          <p:nvSpPr>
            <p:cNvPr id="126" name="Google Shape;126;p4"/>
            <p:cNvSpPr/>
            <p:nvPr/>
          </p:nvSpPr>
          <p:spPr>
            <a:xfrm>
              <a:off x="3215859" y="2852595"/>
              <a:ext cx="1921345" cy="11528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txBox="1"/>
            <p:nvPr/>
          </p:nvSpPr>
          <p:spPr>
            <a:xfrm>
              <a:off x="3215859" y="2852595"/>
              <a:ext cx="1921345" cy="1152807"/>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0" i="0" lang="es-MX" sz="1700" u="none" cap="none" strike="noStrike">
                  <a:solidFill>
                    <a:schemeClr val="dk1"/>
                  </a:solidFill>
                  <a:latin typeface="Gill Sans"/>
                  <a:ea typeface="Gill Sans"/>
                  <a:cs typeface="Gill Sans"/>
                  <a:sym typeface="Gill Sans"/>
                </a:rPr>
                <a:t>Naciones Unidas: Asistencia Técnica</a:t>
              </a:r>
              <a:endParaRPr b="0" i="0" sz="1700" u="none" cap="none" strike="noStrike">
                <a:solidFill>
                  <a:schemeClr val="dk1"/>
                </a:solidFill>
                <a:latin typeface="Gill Sans"/>
                <a:ea typeface="Gill Sans"/>
                <a:cs typeface="Gill Sans"/>
                <a:sym typeface="Gill Sans"/>
              </a:endParaRPr>
            </a:p>
          </p:txBody>
        </p:sp>
        <p:sp>
          <p:nvSpPr>
            <p:cNvPr id="128" name="Google Shape;128;p4"/>
            <p:cNvSpPr/>
            <p:nvPr/>
          </p:nvSpPr>
          <p:spPr>
            <a:xfrm rot="3690054">
              <a:off x="2082641" y="4068807"/>
              <a:ext cx="1167466" cy="0"/>
            </a:xfrm>
            <a:custGeom>
              <a:rect b="b" l="l" r="r" t="t"/>
              <a:pathLst>
                <a:path extrusionOk="0" h="120000" w="120000">
                  <a:moveTo>
                    <a:pt x="0" y="0"/>
                  </a:moveTo>
                  <a:lnTo>
                    <a:pt x="120000" y="0"/>
                  </a:lnTo>
                </a:path>
              </a:pathLst>
            </a:custGeom>
            <a:noFill/>
            <a:ln cap="flat" cmpd="sng" w="12700">
              <a:solidFill>
                <a:srgbClr val="384144"/>
              </a:solidFill>
              <a:prstDash val="solid"/>
              <a:round/>
              <a:headEnd len="sm" w="sm" type="none"/>
              <a:tailEnd len="sm" w="sm" type="none"/>
            </a:ln>
          </p:spPr>
        </p:sp>
        <p:cxnSp>
          <p:nvCxnSpPr>
            <p:cNvPr id="129" name="Google Shape;129;p4"/>
            <p:cNvCxnSpPr/>
            <p:nvPr/>
          </p:nvCxnSpPr>
          <p:spPr>
            <a:xfrm>
              <a:off x="2944900" y="4581806"/>
              <a:ext cx="270958" cy="0"/>
            </a:xfrm>
            <a:prstGeom prst="straightConnector1">
              <a:avLst/>
            </a:prstGeom>
            <a:noFill/>
            <a:ln cap="flat" cmpd="sng" w="12700">
              <a:solidFill>
                <a:srgbClr val="384144"/>
              </a:solidFill>
              <a:prstDash val="solid"/>
              <a:round/>
              <a:headEnd len="sm" w="sm" type="none"/>
              <a:tailEnd len="sm" w="sm" type="none"/>
            </a:ln>
          </p:spPr>
        </p:cxnSp>
        <p:sp>
          <p:nvSpPr>
            <p:cNvPr id="130" name="Google Shape;130;p4"/>
            <p:cNvSpPr/>
            <p:nvPr/>
          </p:nvSpPr>
          <p:spPr>
            <a:xfrm>
              <a:off x="3215859" y="4005403"/>
              <a:ext cx="1921345" cy="11528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txBox="1"/>
            <p:nvPr/>
          </p:nvSpPr>
          <p:spPr>
            <a:xfrm>
              <a:off x="3215859" y="4005403"/>
              <a:ext cx="1921345" cy="1152807"/>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0" i="0" lang="es-MX" sz="1700" u="none" cap="none" strike="noStrike">
                  <a:solidFill>
                    <a:schemeClr val="dk1"/>
                  </a:solidFill>
                  <a:latin typeface="Gill Sans"/>
                  <a:ea typeface="Gill Sans"/>
                  <a:cs typeface="Gill Sans"/>
                  <a:sym typeface="Gill Sans"/>
                </a:rPr>
                <a:t>NutrES: Facilitador</a:t>
              </a:r>
              <a:endParaRPr b="0" i="0" sz="1700" u="none" cap="none" strike="noStrike">
                <a:solidFill>
                  <a:schemeClr val="dk1"/>
                </a:solidFill>
                <a:latin typeface="Gill Sans"/>
                <a:ea typeface="Gill Sans"/>
                <a:cs typeface="Gill Sans"/>
                <a:sym typeface="Gill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type="title"/>
          </p:nvPr>
        </p:nvSpPr>
        <p:spPr>
          <a:xfrm>
            <a:off x="837764" y="179855"/>
            <a:ext cx="3864429"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COALICIÓN GUÍA</a:t>
            </a:r>
            <a:endParaRPr/>
          </a:p>
        </p:txBody>
      </p:sp>
      <p:pic>
        <p:nvPicPr>
          <p:cNvPr id="137" name="Google Shape;137;p5"/>
          <p:cNvPicPr preferRelativeResize="0"/>
          <p:nvPr/>
        </p:nvPicPr>
        <p:blipFill rotWithShape="1">
          <a:blip r:embed="rId3">
            <a:alphaModFix/>
          </a:blip>
          <a:srcRect b="0" l="0" r="0" t="0"/>
          <a:stretch/>
        </p:blipFill>
        <p:spPr>
          <a:xfrm>
            <a:off x="5143500" y="1438032"/>
            <a:ext cx="6868886" cy="2442271"/>
          </a:xfrm>
          <a:prstGeom prst="rect">
            <a:avLst/>
          </a:prstGeom>
          <a:noFill/>
          <a:ln>
            <a:noFill/>
          </a:ln>
        </p:spPr>
      </p:pic>
      <p:pic>
        <p:nvPicPr>
          <p:cNvPr id="138" name="Google Shape;138;p5"/>
          <p:cNvPicPr preferRelativeResize="0"/>
          <p:nvPr/>
        </p:nvPicPr>
        <p:blipFill rotWithShape="1">
          <a:blip r:embed="rId4">
            <a:alphaModFix/>
          </a:blip>
          <a:srcRect b="31861" l="32543" r="30490" t="46190"/>
          <a:stretch/>
        </p:blipFill>
        <p:spPr>
          <a:xfrm>
            <a:off x="5143500" y="4019218"/>
            <a:ext cx="6868886" cy="2294043"/>
          </a:xfrm>
          <a:prstGeom prst="rect">
            <a:avLst/>
          </a:prstGeom>
          <a:noFill/>
          <a:ln>
            <a:noFill/>
          </a:ln>
        </p:spPr>
      </p:pic>
      <p:sp>
        <p:nvSpPr>
          <p:cNvPr id="139" name="Google Shape;139;p5"/>
          <p:cNvSpPr txBox="1"/>
          <p:nvPr/>
        </p:nvSpPr>
        <p:spPr>
          <a:xfrm>
            <a:off x="838200" y="1690688"/>
            <a:ext cx="3864429"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1800" u="none" cap="none" strike="noStrike">
                <a:solidFill>
                  <a:schemeClr val="dk1"/>
                </a:solidFill>
                <a:latin typeface="Gill Sans"/>
                <a:ea typeface="Gill Sans"/>
                <a:cs typeface="Gill Sans"/>
                <a:sym typeface="Gill Sans"/>
              </a:rPr>
              <a:t>Se conformó un equipo multisectorial de alto perfil, liderado por el Ministerio de Salud con el propósito de proporcionar insumos, ofrecer asistencia técnica y validar los productos, incluyendo la propuesta de compromisos.</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s-MX" sz="1800">
                <a:solidFill>
                  <a:schemeClr val="dk1"/>
                </a:solidFill>
                <a:latin typeface="Gill Sans"/>
                <a:ea typeface="Gill Sans"/>
                <a:cs typeface="Gill Sans"/>
                <a:sym typeface="Gill Sans"/>
              </a:rPr>
              <a:t>Gobierno:</a:t>
            </a:r>
            <a:endParaRPr/>
          </a:p>
          <a:p>
            <a:pPr indent="0" lvl="0" marL="0" marR="0" rtl="0" algn="l">
              <a:spcBef>
                <a:spcPts val="0"/>
              </a:spcBef>
              <a:spcAft>
                <a:spcPts val="0"/>
              </a:spcAft>
              <a:buNone/>
            </a:pPr>
            <a:r>
              <a:rPr lang="es-MX" sz="1800">
                <a:solidFill>
                  <a:schemeClr val="dk1"/>
                </a:solidFill>
                <a:latin typeface="Gill Sans"/>
                <a:ea typeface="Gill Sans"/>
                <a:cs typeface="Gill Sans"/>
                <a:sym typeface="Gill Sans"/>
              </a:rPr>
              <a:t>MINSAL, MINED, CONASAN</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s-MX" sz="1800">
                <a:solidFill>
                  <a:schemeClr val="dk1"/>
                </a:solidFill>
                <a:latin typeface="Gill Sans"/>
                <a:ea typeface="Gill Sans"/>
                <a:cs typeface="Gill Sans"/>
                <a:sym typeface="Gill Sans"/>
              </a:rPr>
              <a:t>Naciones Unidas: </a:t>
            </a:r>
            <a:endParaRPr/>
          </a:p>
          <a:p>
            <a:pPr indent="0" lvl="0" marL="0" marR="0" rtl="0" algn="l">
              <a:spcBef>
                <a:spcPts val="0"/>
              </a:spcBef>
              <a:spcAft>
                <a:spcPts val="0"/>
              </a:spcAft>
              <a:buNone/>
            </a:pPr>
            <a:r>
              <a:rPr lang="es-MX" sz="1800">
                <a:solidFill>
                  <a:schemeClr val="dk1"/>
                </a:solidFill>
                <a:latin typeface="Gill Sans"/>
                <a:ea typeface="Gill Sans"/>
                <a:cs typeface="Gill Sans"/>
                <a:sym typeface="Gill Sans"/>
              </a:rPr>
              <a:t>FAO, PMA, UNICEF, INCAP/OPS</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s-MX" sz="1800">
                <a:solidFill>
                  <a:schemeClr val="dk1"/>
                </a:solidFill>
                <a:latin typeface="Gill Sans"/>
                <a:ea typeface="Gill Sans"/>
                <a:cs typeface="Gill Sans"/>
                <a:sym typeface="Gill Sans"/>
              </a:rPr>
              <a:t>Sociedad Civil:</a:t>
            </a:r>
            <a:endParaRPr/>
          </a:p>
          <a:p>
            <a:pPr indent="0" lvl="0" marL="0" marR="0" rtl="0" algn="l">
              <a:spcBef>
                <a:spcPts val="0"/>
              </a:spcBef>
              <a:spcAft>
                <a:spcPts val="0"/>
              </a:spcAft>
              <a:buNone/>
            </a:pPr>
            <a:r>
              <a:rPr lang="es-MX" sz="1800">
                <a:solidFill>
                  <a:schemeClr val="dk1"/>
                </a:solidFill>
                <a:latin typeface="Gill Sans"/>
                <a:ea typeface="Gill Sans"/>
                <a:cs typeface="Gill Sans"/>
                <a:sym typeface="Gill Sans"/>
              </a:rPr>
              <a:t>NutrES</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ROL DE LA COALICIÓN GUÍA</a:t>
            </a:r>
            <a:endParaRPr/>
          </a:p>
        </p:txBody>
      </p:sp>
      <p:sp>
        <p:nvSpPr>
          <p:cNvPr id="145" name="Google Shape;145;p6"/>
          <p:cNvSpPr txBox="1"/>
          <p:nvPr>
            <p:ph idx="1" type="body"/>
          </p:nvPr>
        </p:nvSpPr>
        <p:spPr>
          <a:xfrm>
            <a:off x="519546" y="2700389"/>
            <a:ext cx="10993582" cy="35133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s-MX" sz="2800"/>
              <a:t>Ser un espacio de diálogo y direccionamiento de los productos elaborados por NutrES durante todo el proceso.</a:t>
            </a:r>
            <a:endParaRPr sz="2800"/>
          </a:p>
          <a:p>
            <a:pPr indent="-228600" lvl="0" marL="228600" rtl="0" algn="l">
              <a:lnSpc>
                <a:spcPct val="90000"/>
              </a:lnSpc>
              <a:spcBef>
                <a:spcPts val="1000"/>
              </a:spcBef>
              <a:spcAft>
                <a:spcPts val="0"/>
              </a:spcAft>
              <a:buSzPts val="2800"/>
              <a:buChar char="•"/>
            </a:pPr>
            <a:r>
              <a:rPr lang="es-MX" sz="2800"/>
              <a:t>Ofrecer asistencia técnica</a:t>
            </a:r>
            <a:endParaRPr sz="2800"/>
          </a:p>
          <a:p>
            <a:pPr indent="-228600" lvl="0" marL="228600" rtl="0" algn="l">
              <a:lnSpc>
                <a:spcPct val="90000"/>
              </a:lnSpc>
              <a:spcBef>
                <a:spcPts val="1000"/>
              </a:spcBef>
              <a:spcAft>
                <a:spcPts val="0"/>
              </a:spcAft>
              <a:buSzPts val="2800"/>
              <a:buChar char="•"/>
            </a:pPr>
            <a:r>
              <a:rPr lang="es-MX" sz="2800"/>
              <a:t>Revisar y validar los instrumentos de abogacía: </a:t>
            </a:r>
            <a:endParaRPr sz="2800"/>
          </a:p>
          <a:p>
            <a:pPr indent="-228600" lvl="1" marL="457200" rtl="0" algn="l">
              <a:lnSpc>
                <a:spcPct val="90000"/>
              </a:lnSpc>
              <a:spcBef>
                <a:spcPts val="1000"/>
              </a:spcBef>
              <a:spcAft>
                <a:spcPts val="0"/>
              </a:spcAft>
              <a:buSzPts val="2400"/>
              <a:buChar char="•"/>
            </a:pPr>
            <a:r>
              <a:rPr lang="es-MX" sz="2400"/>
              <a:t>Producto 1: Perfil de Seguridad Alimentaria Nutricional</a:t>
            </a:r>
            <a:endParaRPr/>
          </a:p>
          <a:p>
            <a:pPr indent="-228600" lvl="1" marL="457200" rtl="0" algn="l">
              <a:lnSpc>
                <a:spcPct val="90000"/>
              </a:lnSpc>
              <a:spcBef>
                <a:spcPts val="1000"/>
              </a:spcBef>
              <a:spcAft>
                <a:spcPts val="0"/>
              </a:spcAft>
              <a:buSzPts val="2400"/>
              <a:buChar char="•"/>
            </a:pPr>
            <a:r>
              <a:rPr lang="es-MX" sz="2400"/>
              <a:t>Producto 2: Investigación sobre desnutrición crónica en menores de dos años</a:t>
            </a:r>
            <a:endParaRPr/>
          </a:p>
          <a:p>
            <a:pPr indent="-228600" lvl="1" marL="457200" rtl="0" algn="l">
              <a:lnSpc>
                <a:spcPct val="90000"/>
              </a:lnSpc>
              <a:spcBef>
                <a:spcPts val="1000"/>
              </a:spcBef>
              <a:spcAft>
                <a:spcPts val="0"/>
              </a:spcAft>
              <a:buSzPts val="2400"/>
              <a:buChar char="•"/>
            </a:pPr>
            <a:r>
              <a:rPr lang="es-MX" sz="2400"/>
              <a:t>Producto 3: Propuesta de compromisos de país en nutrición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2231135" y="1645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PROCESO</a:t>
            </a:r>
            <a:endParaRPr/>
          </a:p>
        </p:txBody>
      </p:sp>
      <p:pic>
        <p:nvPicPr>
          <p:cNvPr id="151" name="Google Shape;151;p7"/>
          <p:cNvPicPr preferRelativeResize="0"/>
          <p:nvPr/>
        </p:nvPicPr>
        <p:blipFill rotWithShape="1">
          <a:blip r:embed="rId3">
            <a:alphaModFix/>
          </a:blip>
          <a:srcRect b="0" l="0" r="0" t="0"/>
          <a:stretch/>
        </p:blipFill>
        <p:spPr>
          <a:xfrm>
            <a:off x="1102178" y="1543317"/>
            <a:ext cx="9987643" cy="49495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1433944" y="758535"/>
            <a:ext cx="4662055" cy="1114321"/>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520"/>
              <a:buFont typeface="Gill Sans"/>
              <a:buNone/>
            </a:pPr>
            <a:r>
              <a:rPr lang="es-MX" sz="2520"/>
              <a:t>PRODUCTO 1: PERFIL DE SAN</a:t>
            </a:r>
            <a:endParaRPr/>
          </a:p>
        </p:txBody>
      </p:sp>
      <p:sp>
        <p:nvSpPr>
          <p:cNvPr id="157" name="Google Shape;157;p8"/>
          <p:cNvSpPr txBox="1"/>
          <p:nvPr>
            <p:ph idx="1" type="body"/>
          </p:nvPr>
        </p:nvSpPr>
        <p:spPr>
          <a:xfrm>
            <a:off x="1041584" y="2357489"/>
            <a:ext cx="5449269" cy="416800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s-MX" sz="2800"/>
              <a:t>El documento tenía el propósito de recopilar las estadísticas más recientes en materia de seguridad alimentaria nutricional y ser el punto de partida para la identificación de los logros y de los desafíos, estableciendo la prioridad de los indicadores claves en materia de nutrición para la propuesta de país.</a:t>
            </a:r>
            <a:endParaRPr/>
          </a:p>
        </p:txBody>
      </p:sp>
      <p:pic>
        <p:nvPicPr>
          <p:cNvPr id="158" name="Google Shape;158;p8"/>
          <p:cNvPicPr preferRelativeResize="0"/>
          <p:nvPr/>
        </p:nvPicPr>
        <p:blipFill rotWithShape="1">
          <a:blip r:embed="rId3">
            <a:alphaModFix/>
          </a:blip>
          <a:srcRect b="0" l="0" r="0" t="0"/>
          <a:stretch/>
        </p:blipFill>
        <p:spPr>
          <a:xfrm>
            <a:off x="6871213" y="-24131"/>
            <a:ext cx="5320787" cy="68821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type="title"/>
          </p:nvPr>
        </p:nvSpPr>
        <p:spPr>
          <a:xfrm>
            <a:off x="838200" y="325391"/>
            <a:ext cx="4844143"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s-MX"/>
              <a:t>CONTENIDO DEL PERFIL DE SAN</a:t>
            </a:r>
            <a:endParaRPr/>
          </a:p>
        </p:txBody>
      </p:sp>
      <p:sp>
        <p:nvSpPr>
          <p:cNvPr id="164" name="Google Shape;164;p9"/>
          <p:cNvSpPr txBox="1"/>
          <p:nvPr>
            <p:ph idx="1" type="body"/>
          </p:nvPr>
        </p:nvSpPr>
        <p:spPr>
          <a:xfrm>
            <a:off x="838200" y="1825625"/>
            <a:ext cx="484414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s-MX" sz="2400"/>
              <a:t>Capítulo 1: Situación de la Nutrición en El Salvador</a:t>
            </a:r>
            <a:endParaRPr/>
          </a:p>
          <a:p>
            <a:pPr indent="-228600" lvl="0" marL="228600" rtl="0" algn="l">
              <a:lnSpc>
                <a:spcPct val="100000"/>
              </a:lnSpc>
              <a:spcBef>
                <a:spcPts val="1000"/>
              </a:spcBef>
              <a:spcAft>
                <a:spcPts val="0"/>
              </a:spcAft>
              <a:buSzPts val="2400"/>
              <a:buChar char="•"/>
            </a:pPr>
            <a:r>
              <a:rPr lang="es-MX" sz="2400"/>
              <a:t>Capítulo 2. Determinantes de la Situación Nutricional en El Salvador</a:t>
            </a:r>
            <a:endParaRPr/>
          </a:p>
          <a:p>
            <a:pPr indent="-228600" lvl="0" marL="228600" rtl="0" algn="l">
              <a:lnSpc>
                <a:spcPct val="100000"/>
              </a:lnSpc>
              <a:spcBef>
                <a:spcPts val="1000"/>
              </a:spcBef>
              <a:spcAft>
                <a:spcPts val="0"/>
              </a:spcAft>
              <a:buSzPts val="2400"/>
              <a:buChar char="•"/>
            </a:pPr>
            <a:r>
              <a:rPr lang="es-MX" sz="2400"/>
              <a:t>Capítulo 3. Consecuencias de la malnutrición en El Salvador</a:t>
            </a:r>
            <a:endParaRPr/>
          </a:p>
          <a:p>
            <a:pPr indent="-228600" lvl="0" marL="228600" rtl="0" algn="l">
              <a:lnSpc>
                <a:spcPct val="100000"/>
              </a:lnSpc>
              <a:spcBef>
                <a:spcPts val="1000"/>
              </a:spcBef>
              <a:spcAft>
                <a:spcPts val="0"/>
              </a:spcAft>
              <a:buSzPts val="2400"/>
              <a:buChar char="•"/>
            </a:pPr>
            <a:r>
              <a:rPr lang="es-MX" sz="2400"/>
              <a:t>Capítulo 4. Marco Institucional: Políticas y Programas</a:t>
            </a:r>
            <a:endParaRPr/>
          </a:p>
          <a:p>
            <a:pPr indent="-228600" lvl="0" marL="228600" rtl="0" algn="l">
              <a:lnSpc>
                <a:spcPct val="100000"/>
              </a:lnSpc>
              <a:spcBef>
                <a:spcPts val="1000"/>
              </a:spcBef>
              <a:spcAft>
                <a:spcPts val="0"/>
              </a:spcAft>
              <a:buSzPts val="2400"/>
              <a:buChar char="•"/>
            </a:pPr>
            <a:r>
              <a:rPr lang="es-MX" sz="2400"/>
              <a:t>Capítulo 5. Compromisos Internacionales</a:t>
            </a:r>
            <a:endParaRPr/>
          </a:p>
          <a:p>
            <a:pPr indent="-76200" lvl="0" marL="228600" rtl="0" algn="l">
              <a:lnSpc>
                <a:spcPct val="100000"/>
              </a:lnSpc>
              <a:spcBef>
                <a:spcPts val="1000"/>
              </a:spcBef>
              <a:spcAft>
                <a:spcPts val="0"/>
              </a:spcAft>
              <a:buSzPts val="2400"/>
              <a:buNone/>
            </a:pPr>
            <a:r>
              <a:t/>
            </a:r>
            <a:endParaRPr sz="2400"/>
          </a:p>
        </p:txBody>
      </p:sp>
      <p:graphicFrame>
        <p:nvGraphicFramePr>
          <p:cNvPr id="165" name="Google Shape;165;p9"/>
          <p:cNvGraphicFramePr/>
          <p:nvPr/>
        </p:nvGraphicFramePr>
        <p:xfrm>
          <a:off x="5718173" y="2210650"/>
          <a:ext cx="6335486" cy="3861481"/>
        </p:xfrm>
        <a:graphic>
          <a:graphicData uri="http://schemas.openxmlformats.org/drawingml/2006/chart">
            <c:chart r:id="rId3"/>
          </a:graphicData>
        </a:graphic>
      </p:graphicFrame>
      <p:sp>
        <p:nvSpPr>
          <p:cNvPr id="166" name="Google Shape;166;p9"/>
          <p:cNvSpPr txBox="1"/>
          <p:nvPr/>
        </p:nvSpPr>
        <p:spPr>
          <a:xfrm>
            <a:off x="5838615" y="1746744"/>
            <a:ext cx="60946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mbria"/>
                <a:ea typeface="Cambria"/>
                <a:cs typeface="Cambria"/>
                <a:sym typeface="Cambria"/>
              </a:rPr>
              <a:t>Retardo en talla por grupos de edad, El Salvador, 2014</a:t>
            </a:r>
            <a:endParaRPr sz="1800">
              <a:solidFill>
                <a:schemeClr val="dk1"/>
              </a:solidFill>
              <a:latin typeface="Gill Sans"/>
              <a:ea typeface="Gill Sans"/>
              <a:cs typeface="Gill Sans"/>
              <a:sym typeface="Gill Sans"/>
            </a:endParaRPr>
          </a:p>
        </p:txBody>
      </p:sp>
      <p:sp>
        <p:nvSpPr>
          <p:cNvPr id="167" name="Google Shape;167;p9"/>
          <p:cNvSpPr txBox="1"/>
          <p:nvPr/>
        </p:nvSpPr>
        <p:spPr>
          <a:xfrm>
            <a:off x="5682343" y="6072131"/>
            <a:ext cx="60946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Gill Sans"/>
                <a:ea typeface="Gill Sans"/>
                <a:cs typeface="Gill Sans"/>
                <a:sym typeface="Gill Sans"/>
              </a:rPr>
              <a:t>Fuente: Encuesta Nacional de Salud, 2014.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2021-01-10T21:30:40Z</dcterms:created>
  <dc:creator>John Cativo</dc:creator>
</cp:coreProperties>
</file>