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9"/>
  </p:notesMasterIdLst>
  <p:sldIdLst>
    <p:sldId id="257" r:id="rId2"/>
    <p:sldId id="294" r:id="rId3"/>
    <p:sldId id="295" r:id="rId4"/>
    <p:sldId id="263" r:id="rId5"/>
    <p:sldId id="296" r:id="rId6"/>
    <p:sldId id="264" r:id="rId7"/>
    <p:sldId id="297" r:id="rId8"/>
    <p:sldId id="265" r:id="rId9"/>
    <p:sldId id="260" r:id="rId10"/>
    <p:sldId id="266" r:id="rId11"/>
    <p:sldId id="267" r:id="rId12"/>
    <p:sldId id="268" r:id="rId13"/>
    <p:sldId id="269" r:id="rId14"/>
    <p:sldId id="320" r:id="rId15"/>
    <p:sldId id="319" r:id="rId16"/>
    <p:sldId id="270" r:id="rId17"/>
    <p:sldId id="272" r:id="rId18"/>
    <p:sldId id="273" r:id="rId19"/>
    <p:sldId id="308" r:id="rId20"/>
    <p:sldId id="274" r:id="rId21"/>
    <p:sldId id="275" r:id="rId22"/>
    <p:sldId id="276" r:id="rId23"/>
    <p:sldId id="278" r:id="rId24"/>
    <p:sldId id="279" r:id="rId25"/>
    <p:sldId id="280" r:id="rId26"/>
    <p:sldId id="282" r:id="rId27"/>
    <p:sldId id="283" r:id="rId28"/>
    <p:sldId id="284" r:id="rId29"/>
    <p:sldId id="293" r:id="rId30"/>
    <p:sldId id="286" r:id="rId31"/>
    <p:sldId id="287" r:id="rId32"/>
    <p:sldId id="288" r:id="rId33"/>
    <p:sldId id="289" r:id="rId34"/>
    <p:sldId id="290" r:id="rId35"/>
    <p:sldId id="309" r:id="rId36"/>
    <p:sldId id="310" r:id="rId37"/>
    <p:sldId id="306" r:id="rId38"/>
    <p:sldId id="318" r:id="rId39"/>
    <p:sldId id="302" r:id="rId40"/>
    <p:sldId id="304" r:id="rId41"/>
    <p:sldId id="312" r:id="rId42"/>
    <p:sldId id="313" r:id="rId43"/>
    <p:sldId id="298" r:id="rId44"/>
    <p:sldId id="314" r:id="rId45"/>
    <p:sldId id="315" r:id="rId46"/>
    <p:sldId id="316" r:id="rId47"/>
    <p:sldId id="317"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8" d="100"/>
          <a:sy n="98" d="100"/>
        </p:scale>
        <p:origin x="-976"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038350-1E8D-4943-B248-23655F78272E}" type="datetimeFigureOut">
              <a:rPr lang="en-US" smtClean="0"/>
              <a:t>3/8/18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758EF3-DFB0-A243-BDAC-54EFCB768F74}" type="slidenum">
              <a:rPr lang="en-US" smtClean="0"/>
              <a:t>‹#›</a:t>
            </a:fld>
            <a:endParaRPr lang="en-US"/>
          </a:p>
        </p:txBody>
      </p:sp>
    </p:spTree>
    <p:extLst>
      <p:ext uri="{BB962C8B-B14F-4D97-AF65-F5344CB8AC3E}">
        <p14:creationId xmlns:p14="http://schemas.microsoft.com/office/powerpoint/2010/main" val="13666435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r>
              <a:rPr lang="en-US" baseline="0" dirty="0" smtClean="0"/>
              <a:t> March 2017 UN declared famine.</a:t>
            </a:r>
          </a:p>
          <a:p>
            <a:r>
              <a:rPr lang="en-US" baseline="0" dirty="0" smtClean="0"/>
              <a:t> South Sudan. 5.5 million are severe food insecure. </a:t>
            </a:r>
          </a:p>
          <a:p>
            <a:r>
              <a:rPr lang="en-US" baseline="0" dirty="0" smtClean="0"/>
              <a:t>North East Nigeria 5 m. </a:t>
            </a:r>
          </a:p>
          <a:p>
            <a:r>
              <a:rPr lang="en-US" baseline="0" dirty="0" smtClean="0"/>
              <a:t>Somalia 6.7 m.</a:t>
            </a:r>
          </a:p>
          <a:p>
            <a:endParaRPr lang="en-US" dirty="0"/>
          </a:p>
        </p:txBody>
      </p:sp>
      <p:sp>
        <p:nvSpPr>
          <p:cNvPr id="4" name="Slide Number Placeholder 3"/>
          <p:cNvSpPr>
            <a:spLocks noGrp="1"/>
          </p:cNvSpPr>
          <p:nvPr>
            <p:ph type="sldNum" sz="quarter" idx="10"/>
          </p:nvPr>
        </p:nvSpPr>
        <p:spPr/>
        <p:txBody>
          <a:bodyPr/>
          <a:lstStyle/>
          <a:p>
            <a:fld id="{4681682A-8C0D-994B-B750-A554C219256A}" type="slidenum">
              <a:rPr lang="en-US" smtClean="0"/>
              <a:t>8</a:t>
            </a:fld>
            <a:endParaRPr lang="en-US"/>
          </a:p>
        </p:txBody>
      </p:sp>
    </p:spTree>
    <p:extLst>
      <p:ext uri="{BB962C8B-B14F-4D97-AF65-F5344CB8AC3E}">
        <p14:creationId xmlns:p14="http://schemas.microsoft.com/office/powerpoint/2010/main" val="1914123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billion US$ was spend  US in kind food aid wheat, </a:t>
            </a:r>
            <a:r>
              <a:rPr lang="en-US" dirty="0" err="1" smtClean="0"/>
              <a:t>sorgum</a:t>
            </a:r>
            <a:r>
              <a:rPr lang="en-US" dirty="0" smtClean="0"/>
              <a:t>.</a:t>
            </a:r>
            <a:r>
              <a:rPr lang="en-US" baseline="0" dirty="0" smtClean="0"/>
              <a:t> </a:t>
            </a:r>
            <a:r>
              <a:rPr lang="en-US" dirty="0" smtClean="0"/>
              <a:t> ( Data: Guardian, 18 July, 2012)</a:t>
            </a:r>
          </a:p>
          <a:p>
            <a:r>
              <a:rPr lang="en-US" dirty="0" smtClean="0"/>
              <a:t> </a:t>
            </a:r>
            <a:endParaRPr lang="en-US" dirty="0"/>
          </a:p>
        </p:txBody>
      </p:sp>
      <p:sp>
        <p:nvSpPr>
          <p:cNvPr id="4" name="Slide Number Placeholder 3"/>
          <p:cNvSpPr>
            <a:spLocks noGrp="1"/>
          </p:cNvSpPr>
          <p:nvPr>
            <p:ph type="sldNum" sz="quarter" idx="10"/>
          </p:nvPr>
        </p:nvSpPr>
        <p:spPr/>
        <p:txBody>
          <a:bodyPr/>
          <a:lstStyle/>
          <a:p>
            <a:fld id="{0B481FD1-7A3C-C84B-9D88-4058A5D895BB}" type="slidenum">
              <a:rPr lang="en-US" smtClean="0"/>
              <a:t>33</a:t>
            </a:fld>
            <a:endParaRPr lang="en-US"/>
          </a:p>
        </p:txBody>
      </p:sp>
    </p:spTree>
    <p:extLst>
      <p:ext uri="{BB962C8B-B14F-4D97-AF65-F5344CB8AC3E}">
        <p14:creationId xmlns:p14="http://schemas.microsoft.com/office/powerpoint/2010/main" val="2305367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if women had the same access to resources as male farmers, they could lift 100-150 million people out of hunger.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CLIMATA POLICIES: Gender disaggregated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7DF91498-56BD-3B40-90E6-E7ECC0B3E491}" type="slidenum">
              <a:rPr lang="en-US" smtClean="0"/>
              <a:t>39</a:t>
            </a:fld>
            <a:endParaRPr lang="en-US"/>
          </a:p>
        </p:txBody>
      </p:sp>
    </p:spTree>
    <p:extLst>
      <p:ext uri="{BB962C8B-B14F-4D97-AF65-F5344CB8AC3E}">
        <p14:creationId xmlns:p14="http://schemas.microsoft.com/office/powerpoint/2010/main" val="3222612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 if women had the same access to resources as male farmers, they could lift 100-150 million people out of hunger.</a:t>
            </a:r>
            <a:endParaRPr lang="en-US" dirty="0"/>
          </a:p>
        </p:txBody>
      </p:sp>
      <p:sp>
        <p:nvSpPr>
          <p:cNvPr id="4" name="Slide Number Placeholder 3"/>
          <p:cNvSpPr>
            <a:spLocks noGrp="1"/>
          </p:cNvSpPr>
          <p:nvPr>
            <p:ph type="sldNum" sz="quarter" idx="10"/>
          </p:nvPr>
        </p:nvSpPr>
        <p:spPr/>
        <p:txBody>
          <a:bodyPr/>
          <a:lstStyle/>
          <a:p>
            <a:fld id="{2F218931-5F5E-D84F-9EB6-6788D6FF99FD}" type="slidenum">
              <a:rPr lang="en-US" smtClean="0"/>
              <a:t>40</a:t>
            </a:fld>
            <a:endParaRPr lang="en-US" dirty="0"/>
          </a:p>
        </p:txBody>
      </p:sp>
    </p:spTree>
    <p:extLst>
      <p:ext uri="{BB962C8B-B14F-4D97-AF65-F5344CB8AC3E}">
        <p14:creationId xmlns:p14="http://schemas.microsoft.com/office/powerpoint/2010/main" val="1677237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Waged versus contractual farming: </a:t>
            </a:r>
            <a:r>
              <a:rPr lang="en-US" sz="1200" kern="1200" dirty="0" smtClean="0">
                <a:solidFill>
                  <a:schemeClr val="tx1"/>
                </a:solidFill>
                <a:latin typeface="+mn-lt"/>
                <a:ea typeface="+mn-ea"/>
                <a:cs typeface="+mn-cs"/>
              </a:rPr>
              <a:t>450 million waged workers, 20-30% are women, 30 % are in fishing sector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2DBE6D0-E753-3243-8F5B-9BD34F26093F}" type="slidenum">
              <a:rPr lang="en-US" smtClean="0"/>
              <a:t>42</a:t>
            </a:fld>
            <a:endParaRPr lang="en-US"/>
          </a:p>
        </p:txBody>
      </p:sp>
    </p:spTree>
    <p:extLst>
      <p:ext uri="{BB962C8B-B14F-4D97-AF65-F5344CB8AC3E}">
        <p14:creationId xmlns:p14="http://schemas.microsoft.com/office/powerpoint/2010/main" val="3275473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43% of agricultural</a:t>
            </a:r>
            <a:r>
              <a:rPr lang="en-US" baseline="0" dirty="0" smtClean="0"/>
              <a:t> worker</a:t>
            </a:r>
          </a:p>
          <a:p>
            <a:r>
              <a:rPr lang="en-US" baseline="0" dirty="0" smtClean="0"/>
              <a:t>2/3 of the world’s 600,000 poor livestock keepers</a:t>
            </a:r>
          </a:p>
          <a:p>
            <a:r>
              <a:rPr lang="en-US" baseline="0" dirty="0" smtClean="0"/>
              <a:t>Least developed countries 79% women are in agriculture</a:t>
            </a:r>
            <a:endParaRPr lang="en-US" dirty="0"/>
          </a:p>
        </p:txBody>
      </p:sp>
      <p:sp>
        <p:nvSpPr>
          <p:cNvPr id="4" name="Slide Number Placeholder 3"/>
          <p:cNvSpPr>
            <a:spLocks noGrp="1"/>
          </p:cNvSpPr>
          <p:nvPr>
            <p:ph type="sldNum" sz="quarter" idx="10"/>
          </p:nvPr>
        </p:nvSpPr>
        <p:spPr/>
        <p:txBody>
          <a:bodyPr/>
          <a:lstStyle/>
          <a:p>
            <a:fld id="{51758EF3-DFB0-A243-BDAC-54EFCB768F74}" type="slidenum">
              <a:rPr lang="en-US" smtClean="0"/>
              <a:t>43</a:t>
            </a:fld>
            <a:endParaRPr lang="en-US"/>
          </a:p>
        </p:txBody>
      </p:sp>
    </p:spTree>
    <p:extLst>
      <p:ext uri="{BB962C8B-B14F-4D97-AF65-F5344CB8AC3E}">
        <p14:creationId xmlns:p14="http://schemas.microsoft.com/office/powerpoint/2010/main" val="2594707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Cultivating</a:t>
            </a:r>
            <a:r>
              <a:rPr lang="en-US" sz="1200" kern="1200" baseline="0" dirty="0" smtClean="0">
                <a:solidFill>
                  <a:schemeClr val="tx1"/>
                </a:solidFill>
                <a:latin typeface="+mn-lt"/>
                <a:ea typeface="+mn-ea"/>
                <a:cs typeface="+mn-cs"/>
              </a:rPr>
              <a:t> Fear, Human Rights Watch 2012</a:t>
            </a:r>
          </a:p>
          <a:p>
            <a:r>
              <a:rPr lang="en-US" sz="1200" kern="1200" dirty="0" smtClean="0">
                <a:solidFill>
                  <a:schemeClr val="tx1"/>
                </a:solidFill>
                <a:latin typeface="+mn-lt"/>
                <a:ea typeface="+mn-ea"/>
                <a:cs typeface="+mn-cs"/>
              </a:rPr>
              <a:t>Male farmworkers make an estimated $16,250 a year and female ones $11,250 a year. </a:t>
            </a:r>
          </a:p>
          <a:p>
            <a:r>
              <a:rPr lang="en-US" sz="1200" kern="1200" dirty="0" smtClean="0">
                <a:solidFill>
                  <a:schemeClr val="tx1"/>
                </a:solidFill>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B2DBE6D0-E753-3243-8F5B-9BD34F26093F}" type="slidenum">
              <a:rPr lang="en-US" smtClean="0"/>
              <a:t>46</a:t>
            </a:fld>
            <a:endParaRPr lang="en-US"/>
          </a:p>
        </p:txBody>
      </p:sp>
    </p:spTree>
    <p:extLst>
      <p:ext uri="{BB962C8B-B14F-4D97-AF65-F5344CB8AC3E}">
        <p14:creationId xmlns:p14="http://schemas.microsoft.com/office/powerpoint/2010/main" val="3602216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DBE6D0-E753-3243-8F5B-9BD34F26093F}" type="slidenum">
              <a:rPr lang="en-US" smtClean="0"/>
              <a:t>47</a:t>
            </a:fld>
            <a:endParaRPr lang="en-US"/>
          </a:p>
        </p:txBody>
      </p:sp>
    </p:spTree>
    <p:extLst>
      <p:ext uri="{BB962C8B-B14F-4D97-AF65-F5344CB8AC3E}">
        <p14:creationId xmlns:p14="http://schemas.microsoft.com/office/powerpoint/2010/main" val="4087172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45% in Pakistan</a:t>
            </a:r>
            <a:r>
              <a:rPr lang="en-US" baseline="0" dirty="0" smtClean="0"/>
              <a:t> underfed, chronically malnourished, 11% Acutely malnourished (UNESCO report) </a:t>
            </a:r>
          </a:p>
          <a:p>
            <a:r>
              <a:rPr lang="en-US" baseline="0" dirty="0" smtClean="0"/>
              <a:t>1 in every 14 dies before age of 1. </a:t>
            </a:r>
          </a:p>
          <a:p>
            <a:r>
              <a:rPr lang="en-US" baseline="0" dirty="0" smtClean="0"/>
              <a:t>1 in 11 under 5. </a:t>
            </a:r>
          </a:p>
          <a:p>
            <a:r>
              <a:rPr lang="en-US" baseline="0" dirty="0" smtClean="0"/>
              <a:t>6.7 million out of school, 55% are girls. </a:t>
            </a:r>
            <a:endParaRPr lang="en-US" dirty="0" smtClean="0"/>
          </a:p>
          <a:p>
            <a:endParaRPr lang="en-US" dirty="0"/>
          </a:p>
        </p:txBody>
      </p:sp>
      <p:sp>
        <p:nvSpPr>
          <p:cNvPr id="4" name="Slide Number Placeholder 3"/>
          <p:cNvSpPr>
            <a:spLocks noGrp="1"/>
          </p:cNvSpPr>
          <p:nvPr>
            <p:ph type="sldNum" sz="quarter" idx="10"/>
          </p:nvPr>
        </p:nvSpPr>
        <p:spPr/>
        <p:txBody>
          <a:bodyPr/>
          <a:lstStyle/>
          <a:p>
            <a:fld id="{340EDADC-CD96-CF44-93CA-8EBEFA092571}" type="slidenum">
              <a:rPr lang="en-US" smtClean="0"/>
              <a:t>9</a:t>
            </a:fld>
            <a:endParaRPr lang="en-US"/>
          </a:p>
        </p:txBody>
      </p:sp>
    </p:spTree>
    <p:extLst>
      <p:ext uri="{BB962C8B-B14F-4D97-AF65-F5344CB8AC3E}">
        <p14:creationId xmlns:p14="http://schemas.microsoft.com/office/powerpoint/2010/main" val="31219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Some 17 million Yemenis — 60 per cent of the population — are food insecure, while 7 million are at risk of famine and acute food insecurity.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Kolera</a:t>
            </a:r>
            <a:r>
              <a:rPr lang="en-US" sz="1200" kern="1200" baseline="0" dirty="0" smtClean="0">
                <a:solidFill>
                  <a:schemeClr val="tx1"/>
                </a:solidFill>
                <a:effectLst/>
                <a:latin typeface="+mn-lt"/>
                <a:ea typeface="+mn-ea"/>
                <a:cs typeface="+mn-cs"/>
              </a:rPr>
              <a:t> outbreak</a:t>
            </a:r>
            <a:r>
              <a:rPr lang="en-US" sz="1200" kern="1200" dirty="0" smtClean="0">
                <a:solidFill>
                  <a:schemeClr val="tx1"/>
                </a:solidFill>
                <a:effectLst/>
                <a:latin typeface="+mn-lt"/>
                <a:ea typeface="+mn-ea"/>
                <a:cs typeface="+mn-cs"/>
              </a:rPr>
              <a:t>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681682A-8C0D-994B-B750-A554C219256A}" type="slidenum">
              <a:rPr lang="en-US" smtClean="0"/>
              <a:t>10</a:t>
            </a:fld>
            <a:endParaRPr lang="en-US"/>
          </a:p>
        </p:txBody>
      </p:sp>
    </p:spTree>
    <p:extLst>
      <p:ext uri="{BB962C8B-B14F-4D97-AF65-F5344CB8AC3E}">
        <p14:creationId xmlns:p14="http://schemas.microsoft.com/office/powerpoint/2010/main" val="24264492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Beyond these four particularly serious situations, some 70 million people in 45 countries currently require emergency food assistance, an increase of 40 per cent from 2015.2 Most of these countries are suffering from protracted crises or are in post-conflict situations.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681682A-8C0D-994B-B750-A554C219256A}" type="slidenum">
              <a:rPr lang="en-US" smtClean="0"/>
              <a:t>11</a:t>
            </a:fld>
            <a:endParaRPr lang="en-US"/>
          </a:p>
        </p:txBody>
      </p:sp>
    </p:spTree>
    <p:extLst>
      <p:ext uri="{BB962C8B-B14F-4D97-AF65-F5344CB8AC3E}">
        <p14:creationId xmlns:p14="http://schemas.microsoft.com/office/powerpoint/2010/main" val="79047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481FD1-7A3C-C84B-9D88-4058A5D895BB}" type="slidenum">
              <a:rPr lang="en-US" smtClean="0"/>
              <a:t>12</a:t>
            </a:fld>
            <a:endParaRPr lang="en-US"/>
          </a:p>
        </p:txBody>
      </p:sp>
    </p:spTree>
    <p:extLst>
      <p:ext uri="{BB962C8B-B14F-4D97-AF65-F5344CB8AC3E}">
        <p14:creationId xmlns:p14="http://schemas.microsoft.com/office/powerpoint/2010/main" val="720424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343434"/>
                </a:solidFill>
                <a:latin typeface="HelveticaNeue"/>
              </a:rPr>
              <a:t>Government Downplays Sexual Violence Risks in Migrant Hotspots</a:t>
            </a:r>
            <a:endParaRPr lang="en-US" dirty="0"/>
          </a:p>
        </p:txBody>
      </p:sp>
      <p:sp>
        <p:nvSpPr>
          <p:cNvPr id="4" name="Slide Number Placeholder 3"/>
          <p:cNvSpPr>
            <a:spLocks noGrp="1"/>
          </p:cNvSpPr>
          <p:nvPr>
            <p:ph type="sldNum" sz="quarter" idx="10"/>
          </p:nvPr>
        </p:nvSpPr>
        <p:spPr/>
        <p:txBody>
          <a:bodyPr/>
          <a:lstStyle/>
          <a:p>
            <a:fld id="{51758EF3-DFB0-A243-BDAC-54EFCB768F74}" type="slidenum">
              <a:rPr lang="en-US" smtClean="0"/>
              <a:t>14</a:t>
            </a:fld>
            <a:endParaRPr lang="en-US"/>
          </a:p>
        </p:txBody>
      </p:sp>
    </p:spTree>
    <p:extLst>
      <p:ext uri="{BB962C8B-B14F-4D97-AF65-F5344CB8AC3E}">
        <p14:creationId xmlns:p14="http://schemas.microsoft.com/office/powerpoint/2010/main" val="26505695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81682A-8C0D-994B-B750-A554C219256A}" type="slidenum">
              <a:rPr lang="en-US" smtClean="0"/>
              <a:t>17</a:t>
            </a:fld>
            <a:endParaRPr lang="en-US"/>
          </a:p>
        </p:txBody>
      </p:sp>
    </p:spTree>
    <p:extLst>
      <p:ext uri="{BB962C8B-B14F-4D97-AF65-F5344CB8AC3E}">
        <p14:creationId xmlns:p14="http://schemas.microsoft.com/office/powerpoint/2010/main" val="2992335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Number of</a:t>
            </a:r>
            <a:r>
              <a:rPr lang="en-US" baseline="0" dirty="0" smtClean="0"/>
              <a:t> </a:t>
            </a:r>
            <a:r>
              <a:rPr lang="en-US" dirty="0" smtClean="0"/>
              <a:t>people facing food insecurity rose 35% last year.  Hunger expected to worsen in locations Yemen and Nigeria,</a:t>
            </a:r>
            <a:r>
              <a:rPr lang="en-US" baseline="0" dirty="0" smtClean="0"/>
              <a:t> as staple food prices have risen to a record high. </a:t>
            </a:r>
            <a:r>
              <a:rPr lang="en-US" dirty="0" smtClean="0"/>
              <a:t> </a:t>
            </a:r>
            <a:endParaRPr lang="en-US" dirty="0"/>
          </a:p>
        </p:txBody>
      </p:sp>
      <p:sp>
        <p:nvSpPr>
          <p:cNvPr id="4" name="Slide Number Placeholder 3"/>
          <p:cNvSpPr>
            <a:spLocks noGrp="1"/>
          </p:cNvSpPr>
          <p:nvPr>
            <p:ph type="sldNum" sz="quarter" idx="10"/>
          </p:nvPr>
        </p:nvSpPr>
        <p:spPr/>
        <p:txBody>
          <a:bodyPr/>
          <a:lstStyle/>
          <a:p>
            <a:fld id="{0B481FD1-7A3C-C84B-9D88-4058A5D895BB}" type="slidenum">
              <a:rPr lang="en-US" smtClean="0"/>
              <a:t>21</a:t>
            </a:fld>
            <a:endParaRPr lang="en-US"/>
          </a:p>
        </p:txBody>
      </p:sp>
    </p:spTree>
    <p:extLst>
      <p:ext uri="{BB962C8B-B14F-4D97-AF65-F5344CB8AC3E}">
        <p14:creationId xmlns:p14="http://schemas.microsoft.com/office/powerpoint/2010/main" val="762381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 of food aid comes from the USA.</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B481FD1-7A3C-C84B-9D88-4058A5D895BB}" type="slidenum">
              <a:rPr lang="en-US" smtClean="0"/>
              <a:t>31</a:t>
            </a:fld>
            <a:endParaRPr lang="en-US"/>
          </a:p>
        </p:txBody>
      </p:sp>
    </p:spTree>
    <p:extLst>
      <p:ext uri="{BB962C8B-B14F-4D97-AF65-F5344CB8AC3E}">
        <p14:creationId xmlns:p14="http://schemas.microsoft.com/office/powerpoint/2010/main" val="151231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106FAED-E24A-3B42-AE63-C522A0FA86BD}"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06FAED-E24A-3B42-AE63-C522A0FA86BD}" type="datetimeFigureOut">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E3220-81A4-2B46-B76C-79C62A72EB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2106FAED-E24A-3B42-AE63-C522A0FA86BD}" type="datetimeFigureOut">
              <a:rPr lang="en-US" smtClean="0"/>
              <a:t>3/8/18</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B2FE3220-81A4-2B46-B76C-79C62A72EBF9}"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106FAED-E24A-3B42-AE63-C522A0FA86BD}"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3220-81A4-2B46-B76C-79C62A72EB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106FAED-E24A-3B42-AE63-C522A0FA86BD}"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3220-81A4-2B46-B76C-79C62A72EB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106FAED-E24A-3B42-AE63-C522A0FA86BD}"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3220-81A4-2B46-B76C-79C62A72EB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106FAED-E24A-3B42-AE63-C522A0FA86BD}"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06FAED-E24A-3B42-AE63-C522A0FA86BD}" type="datetimeFigureOut">
              <a:rPr lang="en-US" smtClean="0"/>
              <a:t>3/8/18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E3220-81A4-2B46-B76C-79C62A72EB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106FAED-E24A-3B42-AE63-C522A0FA86BD}" type="datetimeFigureOut">
              <a:rPr lang="en-US" smtClean="0"/>
              <a:t>3/8/18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E3220-81A4-2B46-B76C-79C62A72EB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106FAED-E24A-3B42-AE63-C522A0FA86BD}" type="datetimeFigureOut">
              <a:rPr lang="en-US" smtClean="0"/>
              <a:t>3/8/18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E3220-81A4-2B46-B76C-79C62A72EB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106FAED-E24A-3B42-AE63-C522A0FA86BD}" type="datetimeFigureOut">
              <a:rPr lang="en-US" smtClean="0"/>
              <a:t>3/8/18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E3220-81A4-2B46-B76C-79C62A72EB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06FAED-E24A-3B42-AE63-C522A0FA86BD}" type="datetimeFigureOut">
              <a:rPr lang="en-US" smtClean="0"/>
              <a:t>3/8/18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E3220-81A4-2B46-B76C-79C62A72EBF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2106FAED-E24A-3B42-AE63-C522A0FA86BD}" type="datetimeFigureOut">
              <a:rPr lang="en-US" smtClean="0"/>
              <a:t>3/8/18</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B2FE3220-81A4-2B46-B76C-79C62A72EB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2106FAED-E24A-3B42-AE63-C522A0FA86BD}" type="datetimeFigureOut">
              <a:rPr lang="en-US" smtClean="0"/>
              <a:t>3/8/18</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B2FE3220-81A4-2B46-B76C-79C62A72EB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41.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8.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9.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jpeg"/><Relationship Id="rId3"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93776" y="3776472"/>
            <a:ext cx="7196328" cy="1470025"/>
          </a:xfrm>
        </p:spPr>
        <p:txBody>
          <a:bodyPr>
            <a:normAutofit fontScale="90000"/>
          </a:bodyPr>
          <a:lstStyle/>
          <a:p>
            <a:pPr algn="ctr"/>
            <a:r>
              <a:rPr lang="en-US" b="1" dirty="0" smtClean="0">
                <a:solidFill>
                  <a:srgbClr val="FFFF00"/>
                </a:solidFill>
              </a:rPr>
              <a:t> </a:t>
            </a:r>
            <a:br>
              <a:rPr lang="en-US" b="1" dirty="0" smtClean="0">
                <a:solidFill>
                  <a:srgbClr val="FFFF00"/>
                </a:solidFill>
              </a:rPr>
            </a:br>
            <a:r>
              <a:rPr lang="en-US" sz="5300" b="1" dirty="0" smtClean="0">
                <a:solidFill>
                  <a:srgbClr val="FFFF00"/>
                </a:solidFill>
              </a:rPr>
              <a:t>Conflicts</a:t>
            </a:r>
            <a:r>
              <a:rPr lang="en-US" sz="5300" b="1" dirty="0">
                <a:solidFill>
                  <a:srgbClr val="FFFF00"/>
                </a:solidFill>
              </a:rPr>
              <a:t> </a:t>
            </a:r>
            <a:r>
              <a:rPr lang="en-US" sz="5300" b="1" dirty="0" smtClean="0">
                <a:solidFill>
                  <a:srgbClr val="FFFF00"/>
                </a:solidFill>
              </a:rPr>
              <a:t>&amp; Disasters</a:t>
            </a:r>
            <a:r>
              <a:rPr lang="en-US" b="1" dirty="0" smtClean="0">
                <a:solidFill>
                  <a:srgbClr val="FFFF00"/>
                </a:solidFill>
              </a:rPr>
              <a:t>: </a:t>
            </a:r>
            <a:br>
              <a:rPr lang="en-US" b="1" dirty="0" smtClean="0">
                <a:solidFill>
                  <a:srgbClr val="FFFF00"/>
                </a:solidFill>
              </a:rPr>
            </a:br>
            <a:r>
              <a:rPr lang="en-US" b="1" dirty="0" smtClean="0">
                <a:solidFill>
                  <a:srgbClr val="008000"/>
                </a:solidFill>
              </a:rPr>
              <a:t>How to Eliminate Hunger and Malnutrition in Difficult Times</a:t>
            </a:r>
            <a:endParaRPr lang="en-US" b="1" dirty="0">
              <a:solidFill>
                <a:srgbClr val="008000"/>
              </a:solidFill>
            </a:endParaRPr>
          </a:p>
        </p:txBody>
      </p:sp>
      <p:sp>
        <p:nvSpPr>
          <p:cNvPr id="2" name="Subtitle 1"/>
          <p:cNvSpPr>
            <a:spLocks noGrp="1"/>
          </p:cNvSpPr>
          <p:nvPr>
            <p:ph type="subTitle" idx="1"/>
          </p:nvPr>
        </p:nvSpPr>
        <p:spPr>
          <a:xfrm>
            <a:off x="493776" y="5246497"/>
            <a:ext cx="7196328" cy="998855"/>
          </a:xfrm>
        </p:spPr>
        <p:txBody>
          <a:bodyPr>
            <a:normAutofit fontScale="85000" lnSpcReduction="20000"/>
          </a:bodyPr>
          <a:lstStyle/>
          <a:p>
            <a:pPr algn="ctr"/>
            <a:r>
              <a:rPr lang="en-US" sz="2600" b="1" dirty="0" smtClean="0"/>
              <a:t>Hilal Elver</a:t>
            </a:r>
          </a:p>
          <a:p>
            <a:pPr algn="ctr"/>
            <a:r>
              <a:rPr lang="en-US" sz="2600" b="1" dirty="0" smtClean="0"/>
              <a:t>UN Special Rapporteur on Right to Food</a:t>
            </a:r>
          </a:p>
          <a:p>
            <a:pPr algn="ctr"/>
            <a:endParaRPr lang="en-US" b="1" dirty="0" smtClean="0"/>
          </a:p>
          <a:p>
            <a:pPr algn="ctr"/>
            <a:r>
              <a:rPr lang="en-US" b="1" dirty="0" smtClean="0"/>
              <a:t> </a:t>
            </a:r>
          </a:p>
        </p:txBody>
      </p:sp>
    </p:spTree>
    <p:extLst>
      <p:ext uri="{BB962C8B-B14F-4D97-AF65-F5344CB8AC3E}">
        <p14:creationId xmlns:p14="http://schemas.microsoft.com/office/powerpoint/2010/main" val="31810242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t>Yemen: War </a:t>
            </a:r>
            <a:r>
              <a:rPr lang="en-US" b="1" dirty="0"/>
              <a:t>&amp;</a:t>
            </a:r>
            <a:r>
              <a:rPr lang="en-US" b="1" dirty="0" smtClean="0"/>
              <a:t> Famine</a:t>
            </a:r>
            <a:endParaRPr lang="en-US" b="1" dirty="0"/>
          </a:p>
        </p:txBody>
      </p:sp>
      <p:pic>
        <p:nvPicPr>
          <p:cNvPr id="4" name="Content Placeholder 3" descr="8FD6B5F0-97C6-4937-870F-194BA57FF182_cx0_cy8_cw0_w1023_r1_s.jpg"/>
          <p:cNvPicPr>
            <a:picLocks noGrp="1" noChangeAspect="1"/>
          </p:cNvPicPr>
          <p:nvPr>
            <p:ph idx="1"/>
          </p:nvPr>
        </p:nvPicPr>
        <p:blipFill>
          <a:blip r:embed="rId3">
            <a:extLst>
              <a:ext uri="{28A0092B-C50C-407E-A947-70E740481C1C}">
                <a14:useLocalDpi xmlns:a14="http://schemas.microsoft.com/office/drawing/2010/main" val="0"/>
              </a:ext>
            </a:extLst>
          </a:blip>
          <a:srcRect t="1116" b="1116"/>
          <a:stretch>
            <a:fillRect/>
          </a:stretch>
        </p:blipFill>
        <p:spPr/>
      </p:pic>
    </p:spTree>
    <p:extLst>
      <p:ext uri="{BB962C8B-B14F-4D97-AF65-F5344CB8AC3E}">
        <p14:creationId xmlns:p14="http://schemas.microsoft.com/office/powerpoint/2010/main" val="19149746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smtClean="0">
                <a:solidFill>
                  <a:srgbClr val="194431"/>
                </a:solidFill>
              </a:rPr>
              <a:t>Syria: 13 Million needs food, water, medicine</a:t>
            </a:r>
            <a:endParaRPr lang="en-US" b="1" dirty="0">
              <a:solidFill>
                <a:srgbClr val="194431"/>
              </a:solidFill>
            </a:endParaRPr>
          </a:p>
        </p:txBody>
      </p:sp>
      <p:pic>
        <p:nvPicPr>
          <p:cNvPr id="4" name="Content Placeholder 3" descr="-Tabqa-Syria.jpg"/>
          <p:cNvPicPr>
            <a:picLocks noGrp="1" noChangeAspect="1"/>
          </p:cNvPicPr>
          <p:nvPr>
            <p:ph idx="1"/>
          </p:nvPr>
        </p:nvPicPr>
        <p:blipFill>
          <a:blip r:embed="rId3">
            <a:extLst>
              <a:ext uri="{28A0092B-C50C-407E-A947-70E740481C1C}">
                <a14:useLocalDpi xmlns:a14="http://schemas.microsoft.com/office/drawing/2010/main" val="0"/>
              </a:ext>
            </a:extLst>
          </a:blip>
          <a:srcRect t="8805" b="8805"/>
          <a:stretch>
            <a:fillRect/>
          </a:stretch>
        </p:blipFill>
        <p:spPr/>
      </p:pic>
    </p:spTree>
    <p:extLst>
      <p:ext uri="{BB962C8B-B14F-4D97-AF65-F5344CB8AC3E}">
        <p14:creationId xmlns:p14="http://schemas.microsoft.com/office/powerpoint/2010/main" val="14538928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a:solidFill>
                  <a:srgbClr val="194431"/>
                </a:solidFill>
              </a:rPr>
              <a:t>D</a:t>
            </a:r>
            <a:r>
              <a:rPr lang="en-US" b="1" dirty="0" smtClean="0">
                <a:solidFill>
                  <a:srgbClr val="194431"/>
                </a:solidFill>
              </a:rPr>
              <a:t>eliberate famine is crimes against humanity: </a:t>
            </a:r>
            <a:r>
              <a:rPr lang="en-US" b="1" dirty="0" err="1" smtClean="0">
                <a:solidFill>
                  <a:srgbClr val="194431"/>
                </a:solidFill>
              </a:rPr>
              <a:t>Rohingya</a:t>
            </a:r>
            <a:endParaRPr lang="en-US" b="1" dirty="0">
              <a:solidFill>
                <a:srgbClr val="194431"/>
              </a:solidFill>
            </a:endParaRPr>
          </a:p>
        </p:txBody>
      </p:sp>
      <p:pic>
        <p:nvPicPr>
          <p:cNvPr id="4" name="Content Placeholder 3" descr="burma-cyclone_1097314c-1.jpg"/>
          <p:cNvPicPr>
            <a:picLocks noGrp="1" noChangeAspect="1"/>
          </p:cNvPicPr>
          <p:nvPr>
            <p:ph idx="1"/>
          </p:nvPr>
        </p:nvPicPr>
        <p:blipFill>
          <a:blip r:embed="rId3">
            <a:extLst>
              <a:ext uri="{28A0092B-C50C-407E-A947-70E740481C1C}">
                <a14:useLocalDpi xmlns:a14="http://schemas.microsoft.com/office/drawing/2010/main" val="0"/>
              </a:ext>
            </a:extLst>
          </a:blip>
          <a:srcRect t="6114" b="6114"/>
          <a:stretch>
            <a:fillRect/>
          </a:stretch>
        </p:blipFill>
        <p:spPr/>
      </p:pic>
    </p:spTree>
    <p:extLst>
      <p:ext uri="{BB962C8B-B14F-4D97-AF65-F5344CB8AC3E}">
        <p14:creationId xmlns:p14="http://schemas.microsoft.com/office/powerpoint/2010/main" val="33774183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194431"/>
                </a:solidFill>
              </a:rPr>
              <a:t>Hunger + War =Migration Europe’s biggest problem</a:t>
            </a:r>
            <a:endParaRPr lang="en-US" b="1" dirty="0">
              <a:solidFill>
                <a:srgbClr val="194431"/>
              </a:solidFill>
            </a:endParaRPr>
          </a:p>
        </p:txBody>
      </p:sp>
      <p:pic>
        <p:nvPicPr>
          <p:cNvPr id="4" name="Content Placeholder 3" descr="lesbos_3430415a.jpg"/>
          <p:cNvPicPr>
            <a:picLocks noGrp="1" noChangeAspect="1"/>
          </p:cNvPicPr>
          <p:nvPr>
            <p:ph idx="1"/>
          </p:nvPr>
        </p:nvPicPr>
        <p:blipFill>
          <a:blip r:embed="rId2">
            <a:extLst>
              <a:ext uri="{28A0092B-C50C-407E-A947-70E740481C1C}">
                <a14:useLocalDpi xmlns:a14="http://schemas.microsoft.com/office/drawing/2010/main" val="0"/>
              </a:ext>
            </a:extLst>
          </a:blip>
          <a:srcRect t="5981" b="5981"/>
          <a:stretch>
            <a:fillRect/>
          </a:stretch>
        </p:blipFill>
        <p:spPr/>
      </p:pic>
    </p:spTree>
    <p:extLst>
      <p:ext uri="{BB962C8B-B14F-4D97-AF65-F5344CB8AC3E}">
        <p14:creationId xmlns:p14="http://schemas.microsoft.com/office/powerpoint/2010/main" val="382257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Misery for refugee women&amp; girls on Greek islands</a:t>
            </a:r>
            <a:endParaRPr lang="en-US" sz="4400" b="1" dirty="0"/>
          </a:p>
        </p:txBody>
      </p:sp>
      <p:pic>
        <p:nvPicPr>
          <p:cNvPr id="4" name="Content Placeholder 3" descr="unnamed-1.jpg"/>
          <p:cNvPicPr>
            <a:picLocks noGrp="1" noChangeAspect="1"/>
          </p:cNvPicPr>
          <p:nvPr>
            <p:ph idx="1"/>
          </p:nvPr>
        </p:nvPicPr>
        <p:blipFill>
          <a:blip r:embed="rId3">
            <a:extLst>
              <a:ext uri="{28A0092B-C50C-407E-A947-70E740481C1C}">
                <a14:useLocalDpi xmlns:a14="http://schemas.microsoft.com/office/drawing/2010/main" val="0"/>
              </a:ext>
            </a:extLst>
          </a:blip>
          <a:srcRect t="8728" b="8728"/>
          <a:stretch>
            <a:fillRect/>
          </a:stretch>
        </p:blipFill>
        <p:spPr/>
      </p:pic>
    </p:spTree>
    <p:extLst>
      <p:ext uri="{BB962C8B-B14F-4D97-AF65-F5344CB8AC3E}">
        <p14:creationId xmlns:p14="http://schemas.microsoft.com/office/powerpoint/2010/main" val="128906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Winter conditions bring starvation and sickness</a:t>
            </a:r>
            <a:endParaRPr lang="en-US" b="1" dirty="0"/>
          </a:p>
        </p:txBody>
      </p:sp>
      <p:pic>
        <p:nvPicPr>
          <p:cNvPr id="4" name="Content Placeholder 3" descr="unnamed.jpg"/>
          <p:cNvPicPr>
            <a:picLocks noGrp="1" noChangeAspect="1"/>
          </p:cNvPicPr>
          <p:nvPr>
            <p:ph idx="1"/>
          </p:nvPr>
        </p:nvPicPr>
        <p:blipFill>
          <a:blip r:embed="rId2">
            <a:extLst>
              <a:ext uri="{28A0092B-C50C-407E-A947-70E740481C1C}">
                <a14:useLocalDpi xmlns:a14="http://schemas.microsoft.com/office/drawing/2010/main" val="0"/>
              </a:ext>
            </a:extLst>
          </a:blip>
          <a:srcRect t="1249" b="1249"/>
          <a:stretch>
            <a:fillRect/>
          </a:stretch>
        </p:blipFill>
        <p:spPr/>
      </p:pic>
    </p:spTree>
    <p:extLst>
      <p:ext uri="{BB962C8B-B14F-4D97-AF65-F5344CB8AC3E}">
        <p14:creationId xmlns:p14="http://schemas.microsoft.com/office/powerpoint/2010/main" val="346795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763b8f8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285317"/>
          </a:xfrm>
          <a:prstGeom prst="rect">
            <a:avLst/>
          </a:prstGeom>
        </p:spPr>
      </p:pic>
    </p:spTree>
    <p:extLst>
      <p:ext uri="{BB962C8B-B14F-4D97-AF65-F5344CB8AC3E}">
        <p14:creationId xmlns:p14="http://schemas.microsoft.com/office/powerpoint/2010/main" val="2622767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194431"/>
                </a:solidFill>
              </a:rPr>
              <a:t>Extreme Weather Events: </a:t>
            </a:r>
            <a:br>
              <a:rPr lang="en-US" b="1" dirty="0" smtClean="0">
                <a:solidFill>
                  <a:srgbClr val="194431"/>
                </a:solidFill>
              </a:rPr>
            </a:br>
            <a:r>
              <a:rPr lang="en-US" b="1" dirty="0" smtClean="0">
                <a:solidFill>
                  <a:srgbClr val="194431"/>
                </a:solidFill>
              </a:rPr>
              <a:t>Drought &amp; Flood</a:t>
            </a:r>
            <a:endParaRPr lang="en-US" b="1" dirty="0">
              <a:solidFill>
                <a:srgbClr val="194431"/>
              </a:solidFill>
            </a:endParaRPr>
          </a:p>
        </p:txBody>
      </p:sp>
      <p:pic>
        <p:nvPicPr>
          <p:cNvPr id="4" name="Content Placeholder 3" descr="Extreme Weather and Climate Change.JPG"/>
          <p:cNvPicPr>
            <a:picLocks noGrp="1" noChangeAspect="1"/>
          </p:cNvPicPr>
          <p:nvPr>
            <p:ph idx="1"/>
          </p:nvPr>
        </p:nvPicPr>
        <p:blipFill>
          <a:blip r:embed="rId3">
            <a:extLst>
              <a:ext uri="{28A0092B-C50C-407E-A947-70E740481C1C}">
                <a14:useLocalDpi xmlns:a14="http://schemas.microsoft.com/office/drawing/2010/main" val="0"/>
              </a:ext>
            </a:extLst>
          </a:blip>
          <a:srcRect t="20410" b="20410"/>
          <a:stretch>
            <a:fillRect/>
          </a:stretch>
        </p:blipFill>
        <p:spPr/>
      </p:pic>
    </p:spTree>
    <p:extLst>
      <p:ext uri="{BB962C8B-B14F-4D97-AF65-F5344CB8AC3E}">
        <p14:creationId xmlns:p14="http://schemas.microsoft.com/office/powerpoint/2010/main" val="31861169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limate-Influences-People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9995" y="1020630"/>
            <a:ext cx="4965700" cy="4711700"/>
          </a:xfrm>
          <a:prstGeom prst="rect">
            <a:avLst/>
          </a:prstGeom>
        </p:spPr>
      </p:pic>
    </p:spTree>
    <p:extLst>
      <p:ext uri="{BB962C8B-B14F-4D97-AF65-F5344CB8AC3E}">
        <p14:creationId xmlns:p14="http://schemas.microsoft.com/office/powerpoint/2010/main" val="229491151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Women and children are the most vulnerable</a:t>
            </a:r>
            <a:endParaRPr lang="en-US" b="1" dirty="0"/>
          </a:p>
        </p:txBody>
      </p:sp>
      <p:pic>
        <p:nvPicPr>
          <p:cNvPr id="4" name="Content Placeholder 3" descr="srilanka-640x379.jpg"/>
          <p:cNvPicPr>
            <a:picLocks noGrp="1" noChangeAspect="1"/>
          </p:cNvPicPr>
          <p:nvPr>
            <p:ph idx="1"/>
          </p:nvPr>
        </p:nvPicPr>
        <p:blipFill>
          <a:blip r:embed="rId2">
            <a:extLst>
              <a:ext uri="{28A0092B-C50C-407E-A947-70E740481C1C}">
                <a14:useLocalDpi xmlns:a14="http://schemas.microsoft.com/office/drawing/2010/main" val="0"/>
              </a:ext>
            </a:extLst>
          </a:blip>
          <a:srcRect t="3602" b="3602"/>
          <a:stretch>
            <a:fillRect/>
          </a:stretch>
        </p:blipFill>
        <p:spPr/>
      </p:pic>
    </p:spTree>
    <p:extLst>
      <p:ext uri="{BB962C8B-B14F-4D97-AF65-F5344CB8AC3E}">
        <p14:creationId xmlns:p14="http://schemas.microsoft.com/office/powerpoint/2010/main" val="366655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640558"/>
          </a:xfrm>
        </p:spPr>
        <p:txBody>
          <a:bodyPr/>
          <a:lstStyle/>
          <a:p>
            <a:r>
              <a:rPr lang="en-US" sz="4000" b="1" dirty="0" smtClean="0"/>
              <a:t>From 777m. to 815mil.</a:t>
            </a:r>
            <a:br>
              <a:rPr lang="en-US" sz="4000" b="1" dirty="0" smtClean="0"/>
            </a:br>
            <a:r>
              <a:rPr lang="en-US" sz="4000" b="1" dirty="0" smtClean="0"/>
              <a:t>11% increase of hunger</a:t>
            </a:r>
            <a:br>
              <a:rPr lang="en-US" sz="4000" b="1" dirty="0" smtClean="0"/>
            </a:br>
            <a:r>
              <a:rPr lang="en-US" sz="4000" b="1" dirty="0" smtClean="0"/>
              <a:t>1,5 m. children risk of death </a:t>
            </a:r>
            <a:endParaRPr lang="en-US" sz="4000" b="1" dirty="0"/>
          </a:p>
        </p:txBody>
      </p:sp>
      <p:pic>
        <p:nvPicPr>
          <p:cNvPr id="5" name="Content Placeholder 4" descr="hunger.jpg"/>
          <p:cNvPicPr>
            <a:picLocks noGrp="1" noChangeAspect="1"/>
          </p:cNvPicPr>
          <p:nvPr>
            <p:ph idx="1"/>
          </p:nvPr>
        </p:nvPicPr>
        <p:blipFill>
          <a:blip r:embed="rId2">
            <a:extLst>
              <a:ext uri="{28A0092B-C50C-407E-A947-70E740481C1C}">
                <a14:useLocalDpi xmlns:a14="http://schemas.microsoft.com/office/drawing/2010/main" val="0"/>
              </a:ext>
            </a:extLst>
          </a:blip>
          <a:srcRect t="11568" b="11568"/>
          <a:stretch>
            <a:fillRect/>
          </a:stretch>
        </p:blipFill>
        <p:spPr/>
      </p:pic>
    </p:spTree>
    <p:extLst>
      <p:ext uri="{BB962C8B-B14F-4D97-AF65-F5344CB8AC3E}">
        <p14:creationId xmlns:p14="http://schemas.microsoft.com/office/powerpoint/2010/main" val="385269786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RiskIndex-vulnerability-exposure-map-BEH-658x43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830" y="177558"/>
            <a:ext cx="8356600" cy="5537200"/>
          </a:xfrm>
          <a:prstGeom prst="rect">
            <a:avLst/>
          </a:prstGeom>
        </p:spPr>
      </p:pic>
    </p:spTree>
    <p:extLst>
      <p:ext uri="{BB962C8B-B14F-4D97-AF65-F5344CB8AC3E}">
        <p14:creationId xmlns:p14="http://schemas.microsoft.com/office/powerpoint/2010/main" val="8798447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00x-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9394"/>
            <a:ext cx="9144000" cy="4457700"/>
          </a:xfrm>
          <a:prstGeom prst="rect">
            <a:avLst/>
          </a:prstGeom>
        </p:spPr>
      </p:pic>
    </p:spTree>
    <p:extLst>
      <p:ext uri="{BB962C8B-B14F-4D97-AF65-F5344CB8AC3E}">
        <p14:creationId xmlns:p14="http://schemas.microsoft.com/office/powerpoint/2010/main" val="29799187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Niño-Impact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5875" y="1023262"/>
            <a:ext cx="4445000" cy="4114800"/>
          </a:xfrm>
          <a:prstGeom prst="rect">
            <a:avLst/>
          </a:prstGeom>
        </p:spPr>
      </p:pic>
    </p:spTree>
    <p:extLst>
      <p:ext uri="{BB962C8B-B14F-4D97-AF65-F5344CB8AC3E}">
        <p14:creationId xmlns:p14="http://schemas.microsoft.com/office/powerpoint/2010/main" val="340592326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8000"/>
                </a:solidFill>
              </a:rPr>
              <a:t>Texas: Hurricane Harvey</a:t>
            </a:r>
            <a:endParaRPr lang="en-US" b="1" dirty="0">
              <a:solidFill>
                <a:srgbClr val="008000"/>
              </a:solidFill>
            </a:endParaRPr>
          </a:p>
        </p:txBody>
      </p:sp>
      <p:pic>
        <p:nvPicPr>
          <p:cNvPr id="5" name="Content Placeholder 4" descr="8346102_web1_L-Harvey-cows-EDH-170902.jpg"/>
          <p:cNvPicPr>
            <a:picLocks noGrp="1" noChangeAspect="1"/>
          </p:cNvPicPr>
          <p:nvPr>
            <p:ph idx="1"/>
          </p:nvPr>
        </p:nvPicPr>
        <p:blipFill>
          <a:blip r:embed="rId2" cstate="print">
            <a:extLst>
              <a:ext uri="{28A0092B-C50C-407E-A947-70E740481C1C}">
                <a14:useLocalDpi xmlns:a14="http://schemas.microsoft.com/office/drawing/2010/main" val="0"/>
              </a:ext>
            </a:extLst>
          </a:blip>
          <a:srcRect t="1573" b="1573"/>
          <a:stretch>
            <a:fillRect/>
          </a:stretch>
        </p:blipFill>
        <p:spPr/>
      </p:pic>
    </p:spTree>
    <p:extLst>
      <p:ext uri="{BB962C8B-B14F-4D97-AF65-F5344CB8AC3E}">
        <p14:creationId xmlns:p14="http://schemas.microsoft.com/office/powerpoint/2010/main" val="9701565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solidFill>
                  <a:srgbClr val="008000"/>
                </a:solidFill>
              </a:rPr>
              <a:t>Florida: Hurricane Irma </a:t>
            </a:r>
            <a:endParaRPr lang="en-US" b="1" dirty="0">
              <a:solidFill>
                <a:srgbClr val="008000"/>
              </a:solidFill>
            </a:endParaRPr>
          </a:p>
        </p:txBody>
      </p:sp>
      <p:pic>
        <p:nvPicPr>
          <p:cNvPr id="4" name="Content Placeholder 3" descr="56058527.jpg"/>
          <p:cNvPicPr>
            <a:picLocks noGrp="1" noChangeAspect="1"/>
          </p:cNvPicPr>
          <p:nvPr>
            <p:ph idx="1"/>
          </p:nvPr>
        </p:nvPicPr>
        <p:blipFill>
          <a:blip r:embed="rId2">
            <a:extLst>
              <a:ext uri="{28A0092B-C50C-407E-A947-70E740481C1C}">
                <a14:useLocalDpi xmlns:a14="http://schemas.microsoft.com/office/drawing/2010/main" val="0"/>
              </a:ext>
            </a:extLst>
          </a:blip>
          <a:srcRect t="8805" b="8805"/>
          <a:stretch>
            <a:fillRect/>
          </a:stretch>
        </p:blipFill>
        <p:spPr/>
      </p:pic>
    </p:spTree>
    <p:extLst>
      <p:ext uri="{BB962C8B-B14F-4D97-AF65-F5344CB8AC3E}">
        <p14:creationId xmlns:p14="http://schemas.microsoft.com/office/powerpoint/2010/main" val="262122219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smtClean="0">
                <a:solidFill>
                  <a:srgbClr val="008000"/>
                </a:solidFill>
              </a:rPr>
              <a:t>Puerto Rico: Hurricane Irma, then Maria  </a:t>
            </a:r>
            <a:endParaRPr lang="en-US" b="1" dirty="0">
              <a:solidFill>
                <a:srgbClr val="008000"/>
              </a:solidFill>
            </a:endParaRPr>
          </a:p>
        </p:txBody>
      </p:sp>
      <p:pic>
        <p:nvPicPr>
          <p:cNvPr id="4" name="Content Placeholder 3" descr="puerto-rico-hurricane-maria-aftermath2.jpg"/>
          <p:cNvPicPr>
            <a:picLocks noGrp="1" noChangeAspect="1"/>
          </p:cNvPicPr>
          <p:nvPr>
            <p:ph idx="1"/>
          </p:nvPr>
        </p:nvPicPr>
        <p:blipFill>
          <a:blip r:embed="rId2" cstate="print">
            <a:extLst>
              <a:ext uri="{28A0092B-C50C-407E-A947-70E740481C1C}">
                <a14:useLocalDpi xmlns:a14="http://schemas.microsoft.com/office/drawing/2010/main" val="0"/>
              </a:ext>
            </a:extLst>
          </a:blip>
          <a:srcRect t="8806" b="8806"/>
          <a:stretch>
            <a:fillRect/>
          </a:stretch>
        </p:blipFill>
        <p:spPr/>
      </p:pic>
    </p:spTree>
    <p:extLst>
      <p:ext uri="{BB962C8B-B14F-4D97-AF65-F5344CB8AC3E}">
        <p14:creationId xmlns:p14="http://schemas.microsoft.com/office/powerpoint/2010/main" val="73740810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smtClean="0"/>
              <a:t> </a:t>
            </a:r>
            <a:r>
              <a:rPr lang="en-US" b="1" dirty="0" smtClean="0">
                <a:solidFill>
                  <a:srgbClr val="008000"/>
                </a:solidFill>
              </a:rPr>
              <a:t>80 % infrastructure gone</a:t>
            </a:r>
            <a:endParaRPr lang="en-US" b="1" dirty="0">
              <a:solidFill>
                <a:srgbClr val="008000"/>
              </a:solidFill>
            </a:endParaRPr>
          </a:p>
        </p:txBody>
      </p:sp>
      <p:pic>
        <p:nvPicPr>
          <p:cNvPr id="4" name="Content Placeholder 3" descr="images.jpeg"/>
          <p:cNvPicPr>
            <a:picLocks noGrp="1" noChangeAspect="1"/>
          </p:cNvPicPr>
          <p:nvPr>
            <p:ph idx="1"/>
          </p:nvPr>
        </p:nvPicPr>
        <p:blipFill>
          <a:blip r:embed="rId2">
            <a:extLst>
              <a:ext uri="{28A0092B-C50C-407E-A947-70E740481C1C}">
                <a14:useLocalDpi xmlns:a14="http://schemas.microsoft.com/office/drawing/2010/main" val="0"/>
              </a:ext>
            </a:extLst>
          </a:blip>
          <a:srcRect t="8710" b="8710"/>
          <a:stretch>
            <a:fillRect/>
          </a:stretch>
        </p:blipFill>
        <p:spPr/>
      </p:pic>
    </p:spTree>
    <p:extLst>
      <p:ext uri="{BB962C8B-B14F-4D97-AF65-F5344CB8AC3E}">
        <p14:creationId xmlns:p14="http://schemas.microsoft.com/office/powerpoint/2010/main" val="12620139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8000"/>
                </a:solidFill>
              </a:rPr>
              <a:t>January 9, 2018 </a:t>
            </a:r>
            <a:br>
              <a:rPr lang="en-US" b="1" dirty="0" smtClean="0">
                <a:solidFill>
                  <a:srgbClr val="008000"/>
                </a:solidFill>
              </a:rPr>
            </a:br>
            <a:r>
              <a:rPr lang="en-US" b="1" dirty="0" smtClean="0">
                <a:solidFill>
                  <a:srgbClr val="008000"/>
                </a:solidFill>
              </a:rPr>
              <a:t>CA. Highway 101</a:t>
            </a:r>
            <a:endParaRPr lang="en-US" b="1" dirty="0">
              <a:solidFill>
                <a:srgbClr val="008000"/>
              </a:solidFill>
            </a:endParaRPr>
          </a:p>
        </p:txBody>
      </p:sp>
      <p:pic>
        <p:nvPicPr>
          <p:cNvPr id="4" name="Content Placeholder 3" descr="800.jpeg"/>
          <p:cNvPicPr>
            <a:picLocks noGrp="1" noChangeAspect="1"/>
          </p:cNvPicPr>
          <p:nvPr>
            <p:ph idx="1"/>
          </p:nvPr>
        </p:nvPicPr>
        <p:blipFill>
          <a:blip r:embed="rId2">
            <a:extLst>
              <a:ext uri="{28A0092B-C50C-407E-A947-70E740481C1C}">
                <a14:useLocalDpi xmlns:a14="http://schemas.microsoft.com/office/drawing/2010/main" val="0"/>
              </a:ext>
            </a:extLst>
          </a:blip>
          <a:srcRect t="7890" b="7890"/>
          <a:stretch>
            <a:fillRect/>
          </a:stretch>
        </p:blipFill>
        <p:spPr/>
      </p:pic>
    </p:spTree>
    <p:extLst>
      <p:ext uri="{BB962C8B-B14F-4D97-AF65-F5344CB8AC3E}">
        <p14:creationId xmlns:p14="http://schemas.microsoft.com/office/powerpoint/2010/main" val="1025686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8000"/>
                </a:solidFill>
              </a:rPr>
              <a:t>January 21. 2018</a:t>
            </a:r>
            <a:br>
              <a:rPr lang="en-US" b="1" dirty="0" smtClean="0">
                <a:solidFill>
                  <a:srgbClr val="008000"/>
                </a:solidFill>
              </a:rPr>
            </a:br>
            <a:r>
              <a:rPr lang="en-US" b="1" dirty="0" smtClean="0">
                <a:solidFill>
                  <a:srgbClr val="008000"/>
                </a:solidFill>
              </a:rPr>
              <a:t>CA. Highway 101 </a:t>
            </a:r>
            <a:endParaRPr lang="en-US" b="1" dirty="0">
              <a:solidFill>
                <a:srgbClr val="008000"/>
              </a:solidFill>
            </a:endParaRPr>
          </a:p>
        </p:txBody>
      </p:sp>
      <p:pic>
        <p:nvPicPr>
          <p:cNvPr id="4" name="Content Placeholder 3" descr="RS28963_Highway-101-qut-1020x765.jpg"/>
          <p:cNvPicPr>
            <a:picLocks noGrp="1" noChangeAspect="1"/>
          </p:cNvPicPr>
          <p:nvPr>
            <p:ph idx="1"/>
          </p:nvPr>
        </p:nvPicPr>
        <p:blipFill>
          <a:blip r:embed="rId2">
            <a:extLst>
              <a:ext uri="{28A0092B-C50C-407E-A947-70E740481C1C}">
                <a14:useLocalDpi xmlns:a14="http://schemas.microsoft.com/office/drawing/2010/main" val="0"/>
              </a:ext>
            </a:extLst>
          </a:blip>
          <a:srcRect t="13365" b="13365"/>
          <a:stretch>
            <a:fillRect/>
          </a:stretch>
        </p:blipFill>
        <p:spPr/>
      </p:pic>
    </p:spTree>
    <p:extLst>
      <p:ext uri="{BB962C8B-B14F-4D97-AF65-F5344CB8AC3E}">
        <p14:creationId xmlns:p14="http://schemas.microsoft.com/office/powerpoint/2010/main" val="2801656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156616"/>
          </a:xfrm>
        </p:spPr>
        <p:txBody>
          <a:bodyPr/>
          <a:lstStyle/>
          <a:p>
            <a:r>
              <a:rPr lang="en-US" sz="3600" b="1" dirty="0" smtClean="0">
                <a:solidFill>
                  <a:srgbClr val="194431"/>
                </a:solidFill>
              </a:rPr>
              <a:t>Legal Structure: State obligation&amp; International responsibility</a:t>
            </a:r>
            <a:endParaRPr lang="en-US" sz="3600" b="1" dirty="0">
              <a:solidFill>
                <a:srgbClr val="194431"/>
              </a:solidFill>
            </a:endParaRPr>
          </a:p>
        </p:txBody>
      </p:sp>
      <p:sp>
        <p:nvSpPr>
          <p:cNvPr id="3" name="Content Placeholder 2"/>
          <p:cNvSpPr>
            <a:spLocks noGrp="1"/>
          </p:cNvSpPr>
          <p:nvPr>
            <p:ph idx="1"/>
          </p:nvPr>
        </p:nvSpPr>
        <p:spPr>
          <a:xfrm>
            <a:off x="765175" y="1508250"/>
            <a:ext cx="7612064" cy="4744632"/>
          </a:xfrm>
        </p:spPr>
        <p:txBody>
          <a:bodyPr>
            <a:noAutofit/>
          </a:bodyPr>
          <a:lstStyle/>
          <a:p>
            <a:r>
              <a:rPr lang="en-US" sz="2800" b="1" dirty="0" smtClean="0">
                <a:solidFill>
                  <a:srgbClr val="FFFF00"/>
                </a:solidFill>
              </a:rPr>
              <a:t>International Human Rights Law: War and peace time; (UDHCR, CESCR)  </a:t>
            </a:r>
          </a:p>
          <a:p>
            <a:r>
              <a:rPr lang="en-US" sz="2800" b="1" dirty="0" smtClean="0">
                <a:solidFill>
                  <a:srgbClr val="FFFF00"/>
                </a:solidFill>
              </a:rPr>
              <a:t>International Humanitarian Law: War time</a:t>
            </a:r>
          </a:p>
          <a:p>
            <a:r>
              <a:rPr lang="en-US" sz="2800" b="1" dirty="0" smtClean="0">
                <a:solidFill>
                  <a:srgbClr val="FFFF00"/>
                </a:solidFill>
              </a:rPr>
              <a:t>International Criminal Law; Individual Responsibility ( Rome Statute of the ICC) </a:t>
            </a:r>
          </a:p>
          <a:p>
            <a:r>
              <a:rPr lang="en-US" sz="2800" b="1" dirty="0" smtClean="0">
                <a:solidFill>
                  <a:srgbClr val="FFFF00"/>
                </a:solidFill>
              </a:rPr>
              <a:t>International Disaster Law: </a:t>
            </a:r>
          </a:p>
          <a:p>
            <a:r>
              <a:rPr lang="en-US" sz="2800" b="1" dirty="0" smtClean="0">
                <a:solidFill>
                  <a:srgbClr val="FFFF00"/>
                </a:solidFill>
              </a:rPr>
              <a:t>Climate Change Law ( UNFCCC): Green Fund</a:t>
            </a:r>
          </a:p>
          <a:p>
            <a:r>
              <a:rPr lang="en-US" sz="2800" b="1" dirty="0" smtClean="0">
                <a:solidFill>
                  <a:srgbClr val="FFFF00"/>
                </a:solidFill>
              </a:rPr>
              <a:t>Food Aid Convention: FAC 2012</a:t>
            </a:r>
            <a:endParaRPr lang="en-US" sz="2800" b="1" dirty="0">
              <a:solidFill>
                <a:srgbClr val="FFFF00"/>
              </a:solidFill>
            </a:endParaRPr>
          </a:p>
        </p:txBody>
      </p:sp>
    </p:spTree>
    <p:extLst>
      <p:ext uri="{BB962C8B-B14F-4D97-AF65-F5344CB8AC3E}">
        <p14:creationId xmlns:p14="http://schemas.microsoft.com/office/powerpoint/2010/main" val="3968743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Global cereal production historically high  </a:t>
            </a:r>
            <a:endParaRPr lang="en-US" b="1" dirty="0"/>
          </a:p>
        </p:txBody>
      </p:sp>
      <p:pic>
        <p:nvPicPr>
          <p:cNvPr id="5" name="Content Placeholder 4" descr="grain_figure_1.png"/>
          <p:cNvPicPr>
            <a:picLocks noGrp="1" noChangeAspect="1"/>
          </p:cNvPicPr>
          <p:nvPr>
            <p:ph idx="1"/>
          </p:nvPr>
        </p:nvPicPr>
        <p:blipFill>
          <a:blip r:embed="rId2">
            <a:extLst>
              <a:ext uri="{28A0092B-C50C-407E-A947-70E740481C1C}">
                <a14:useLocalDpi xmlns:a14="http://schemas.microsoft.com/office/drawing/2010/main" val="0"/>
              </a:ext>
            </a:extLst>
          </a:blip>
          <a:srcRect t="9659" b="9659"/>
          <a:stretch>
            <a:fillRect/>
          </a:stretch>
        </p:blipFill>
        <p:spPr>
          <a:xfrm>
            <a:off x="765174" y="2070846"/>
            <a:ext cx="7875939" cy="4327007"/>
          </a:xfrm>
        </p:spPr>
      </p:pic>
    </p:spTree>
    <p:extLst>
      <p:ext uri="{BB962C8B-B14F-4D97-AF65-F5344CB8AC3E}">
        <p14:creationId xmlns:p14="http://schemas.microsoft.com/office/powerpoint/2010/main" val="436664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5174" y="283506"/>
            <a:ext cx="7612063" cy="1213599"/>
          </a:xfrm>
        </p:spPr>
        <p:txBody>
          <a:bodyPr/>
          <a:lstStyle/>
          <a:p>
            <a:pPr algn="ctr"/>
            <a:r>
              <a:rPr lang="en-US" b="1" dirty="0" smtClean="0">
                <a:solidFill>
                  <a:srgbClr val="194431"/>
                </a:solidFill>
              </a:rPr>
              <a:t>Emergency Food Aid &amp; Food Assistance</a:t>
            </a:r>
            <a:endParaRPr lang="en-US" b="1" dirty="0">
              <a:solidFill>
                <a:srgbClr val="194431"/>
              </a:solidFill>
            </a:endParaRPr>
          </a:p>
        </p:txBody>
      </p:sp>
      <p:pic>
        <p:nvPicPr>
          <p:cNvPr id="6" name="Content Placeholder 5" descr="images.jpeg"/>
          <p:cNvPicPr>
            <a:picLocks noGrp="1" noChangeAspect="1"/>
          </p:cNvPicPr>
          <p:nvPr>
            <p:ph idx="1"/>
          </p:nvPr>
        </p:nvPicPr>
        <p:blipFill>
          <a:blip r:embed="rId2">
            <a:extLst>
              <a:ext uri="{28A0092B-C50C-407E-A947-70E740481C1C}">
                <a14:useLocalDpi xmlns:a14="http://schemas.microsoft.com/office/drawing/2010/main" val="0"/>
              </a:ext>
            </a:extLst>
          </a:blip>
          <a:srcRect t="935" b="935"/>
          <a:stretch>
            <a:fillRect/>
          </a:stretch>
        </p:blipFill>
        <p:spPr/>
      </p:pic>
    </p:spTree>
    <p:extLst>
      <p:ext uri="{BB962C8B-B14F-4D97-AF65-F5344CB8AC3E}">
        <p14:creationId xmlns:p14="http://schemas.microsoft.com/office/powerpoint/2010/main" val="296611689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b="1" dirty="0" smtClean="0">
                <a:solidFill>
                  <a:srgbClr val="194431"/>
                </a:solidFill>
              </a:rPr>
              <a:t>Overseas Development Assistance (ODA)</a:t>
            </a:r>
            <a:endParaRPr lang="en-US" b="1" dirty="0">
              <a:solidFill>
                <a:srgbClr val="194431"/>
              </a:solidFill>
            </a:endParaRPr>
          </a:p>
        </p:txBody>
      </p:sp>
      <p:pic>
        <p:nvPicPr>
          <p:cNvPr id="4" name="Content Placeholder 3" descr="A1We8eMHqbhQEeCNUJ8H7dIhpoACzzpH8h32fsiwJlQ.png"/>
          <p:cNvPicPr>
            <a:picLocks noGrp="1" noChangeAspect="1"/>
          </p:cNvPicPr>
          <p:nvPr>
            <p:ph idx="1"/>
          </p:nvPr>
        </p:nvPicPr>
        <p:blipFill>
          <a:blip r:embed="rId3">
            <a:extLst>
              <a:ext uri="{28A0092B-C50C-407E-A947-70E740481C1C}">
                <a14:useLocalDpi xmlns:a14="http://schemas.microsoft.com/office/drawing/2010/main" val="0"/>
              </a:ext>
            </a:extLst>
          </a:blip>
          <a:srcRect l="4507" r="4507"/>
          <a:stretch>
            <a:fillRect/>
          </a:stretch>
        </p:blipFill>
        <p:spPr/>
      </p:pic>
    </p:spTree>
    <p:extLst>
      <p:ext uri="{BB962C8B-B14F-4D97-AF65-F5344CB8AC3E}">
        <p14:creationId xmlns:p14="http://schemas.microsoft.com/office/powerpoint/2010/main" val="113781759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solidFill>
                  <a:srgbClr val="194431"/>
                </a:solidFill>
              </a:rPr>
              <a:t>Foreign Aid: Percentage of GNI</a:t>
            </a:r>
            <a:endParaRPr lang="en-US" b="1" dirty="0">
              <a:solidFill>
                <a:srgbClr val="194431"/>
              </a:solidFill>
            </a:endParaRPr>
          </a:p>
        </p:txBody>
      </p:sp>
      <p:pic>
        <p:nvPicPr>
          <p:cNvPr id="4" name="Content Placeholder 3" descr="fkSWt3c1vNE-j-RCwuZGcTlqTLsxsAMMvgp-8JvhnHY.png"/>
          <p:cNvPicPr>
            <a:picLocks noGrp="1" noChangeAspect="1"/>
          </p:cNvPicPr>
          <p:nvPr>
            <p:ph idx="1"/>
          </p:nvPr>
        </p:nvPicPr>
        <p:blipFill>
          <a:blip r:embed="rId2">
            <a:extLst>
              <a:ext uri="{28A0092B-C50C-407E-A947-70E740481C1C}">
                <a14:useLocalDpi xmlns:a14="http://schemas.microsoft.com/office/drawing/2010/main" val="0"/>
              </a:ext>
            </a:extLst>
          </a:blip>
          <a:srcRect l="4507" r="4507"/>
          <a:stretch>
            <a:fillRect/>
          </a:stretch>
        </p:blipFill>
        <p:spPr/>
      </p:pic>
    </p:spTree>
    <p:extLst>
      <p:ext uri="{BB962C8B-B14F-4D97-AF65-F5344CB8AC3E}">
        <p14:creationId xmlns:p14="http://schemas.microsoft.com/office/powerpoint/2010/main" val="85484076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business-of-US-food-aid-interacti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59" y="559960"/>
            <a:ext cx="7874000" cy="5003800"/>
          </a:xfrm>
          <a:prstGeom prst="rect">
            <a:avLst/>
          </a:prstGeom>
        </p:spPr>
      </p:pic>
    </p:spTree>
    <p:extLst>
      <p:ext uri="{BB962C8B-B14F-4D97-AF65-F5344CB8AC3E}">
        <p14:creationId xmlns:p14="http://schemas.microsoft.com/office/powerpoint/2010/main" val="176637877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141110"/>
            <a:ext cx="7612063" cy="1355995"/>
          </a:xfrm>
        </p:spPr>
        <p:txBody>
          <a:bodyPr>
            <a:normAutofit fontScale="90000"/>
          </a:bodyPr>
          <a:lstStyle/>
          <a:p>
            <a:pPr algn="ctr"/>
            <a:r>
              <a:rPr lang="en-US" b="1" dirty="0" smtClean="0">
                <a:solidFill>
                  <a:srgbClr val="194431"/>
                </a:solidFill>
              </a:rPr>
              <a:t>How food aid goes?</a:t>
            </a:r>
            <a:br>
              <a:rPr lang="en-US" b="1" dirty="0" smtClean="0">
                <a:solidFill>
                  <a:srgbClr val="194431"/>
                </a:solidFill>
              </a:rPr>
            </a:br>
            <a:r>
              <a:rPr lang="en-US" b="1" dirty="0" smtClean="0">
                <a:solidFill>
                  <a:srgbClr val="194431"/>
                </a:solidFill>
              </a:rPr>
              <a:t>Food aid or corporate welfare? </a:t>
            </a:r>
            <a:endParaRPr lang="en-US" b="1" dirty="0">
              <a:solidFill>
                <a:srgbClr val="194431"/>
              </a:solidFill>
            </a:endParaRPr>
          </a:p>
        </p:txBody>
      </p:sp>
      <p:pic>
        <p:nvPicPr>
          <p:cNvPr id="4" name="Content Placeholder 3" descr="8ab77065400babc00dea532fcd01cb9423d5dd874a9b519d60dbe2b8da26125d.png"/>
          <p:cNvPicPr>
            <a:picLocks noGrp="1" noChangeAspect="1"/>
          </p:cNvPicPr>
          <p:nvPr>
            <p:ph idx="1"/>
          </p:nvPr>
        </p:nvPicPr>
        <p:blipFill>
          <a:blip r:embed="rId2">
            <a:extLst>
              <a:ext uri="{28A0092B-C50C-407E-A947-70E740481C1C}">
                <a14:useLocalDpi xmlns:a14="http://schemas.microsoft.com/office/drawing/2010/main" val="0"/>
              </a:ext>
            </a:extLst>
          </a:blip>
          <a:srcRect l="8164" r="8164"/>
          <a:stretch>
            <a:fillRect/>
          </a:stretch>
        </p:blipFill>
        <p:spPr/>
      </p:pic>
    </p:spTree>
    <p:extLst>
      <p:ext uri="{BB962C8B-B14F-4D97-AF65-F5344CB8AC3E}">
        <p14:creationId xmlns:p14="http://schemas.microsoft.com/office/powerpoint/2010/main" val="279901250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Reforming humanitarianism</a:t>
            </a:r>
            <a:endParaRPr lang="en-US" b="1" dirty="0"/>
          </a:p>
        </p:txBody>
      </p:sp>
      <p:sp>
        <p:nvSpPr>
          <p:cNvPr id="3" name="Content Placeholder 2"/>
          <p:cNvSpPr>
            <a:spLocks noGrp="1"/>
          </p:cNvSpPr>
          <p:nvPr>
            <p:ph idx="1"/>
          </p:nvPr>
        </p:nvSpPr>
        <p:spPr/>
        <p:txBody>
          <a:bodyPr>
            <a:normAutofit/>
          </a:bodyPr>
          <a:lstStyle/>
          <a:p>
            <a:r>
              <a:rPr lang="en-US" b="1" dirty="0" smtClean="0">
                <a:solidFill>
                  <a:schemeClr val="accent1">
                    <a:lumMod val="60000"/>
                    <a:lumOff val="40000"/>
                  </a:schemeClr>
                </a:solidFill>
              </a:rPr>
              <a:t>From charity and voluntarism to legal obligation</a:t>
            </a:r>
          </a:p>
          <a:p>
            <a:r>
              <a:rPr lang="en-US" b="1" dirty="0" smtClean="0">
                <a:solidFill>
                  <a:schemeClr val="accent1">
                    <a:lumMod val="60000"/>
                    <a:lumOff val="40000"/>
                  </a:schemeClr>
                </a:solidFill>
              </a:rPr>
              <a:t>Coordination: </a:t>
            </a:r>
            <a:r>
              <a:rPr lang="en-US" b="1" dirty="0">
                <a:solidFill>
                  <a:schemeClr val="accent1">
                    <a:lumMod val="60000"/>
                    <a:lumOff val="40000"/>
                  </a:schemeClr>
                </a:solidFill>
              </a:rPr>
              <a:t>States, IO, NGOs, Private Sector</a:t>
            </a:r>
          </a:p>
          <a:p>
            <a:r>
              <a:rPr lang="en-US" b="1" dirty="0">
                <a:solidFill>
                  <a:schemeClr val="accent1">
                    <a:lumMod val="60000"/>
                    <a:lumOff val="40000"/>
                  </a:schemeClr>
                </a:solidFill>
              </a:rPr>
              <a:t>Human rights approach;</a:t>
            </a:r>
          </a:p>
          <a:p>
            <a:r>
              <a:rPr lang="en-US" b="1" dirty="0" smtClean="0">
                <a:solidFill>
                  <a:schemeClr val="accent1">
                    <a:lumMod val="60000"/>
                    <a:lumOff val="40000"/>
                  </a:schemeClr>
                </a:solidFill>
              </a:rPr>
              <a:t>Accountability </a:t>
            </a:r>
            <a:r>
              <a:rPr lang="en-US" b="1" dirty="0">
                <a:solidFill>
                  <a:schemeClr val="accent1">
                    <a:lumMod val="60000"/>
                    <a:lumOff val="40000"/>
                  </a:schemeClr>
                </a:solidFill>
              </a:rPr>
              <a:t>for </a:t>
            </a:r>
            <a:r>
              <a:rPr lang="en-US" b="1" dirty="0" smtClean="0">
                <a:solidFill>
                  <a:schemeClr val="accent1">
                    <a:lumMod val="60000"/>
                    <a:lumOff val="40000"/>
                  </a:schemeClr>
                </a:solidFill>
              </a:rPr>
              <a:t>all; </a:t>
            </a:r>
          </a:p>
          <a:p>
            <a:r>
              <a:rPr lang="en-US" b="1" dirty="0" smtClean="0">
                <a:solidFill>
                  <a:schemeClr val="accent1">
                    <a:lumMod val="60000"/>
                    <a:lumOff val="40000"/>
                  </a:schemeClr>
                </a:solidFill>
              </a:rPr>
              <a:t>More flexible, less earmarked;</a:t>
            </a:r>
          </a:p>
          <a:p>
            <a:r>
              <a:rPr lang="en-US" b="1" dirty="0" smtClean="0">
                <a:solidFill>
                  <a:schemeClr val="accent1">
                    <a:lumMod val="60000"/>
                    <a:lumOff val="40000"/>
                  </a:schemeClr>
                </a:solidFill>
              </a:rPr>
              <a:t>Greater local ownership;</a:t>
            </a:r>
          </a:p>
          <a:p>
            <a:r>
              <a:rPr lang="en-US" b="1" dirty="0" smtClean="0">
                <a:solidFill>
                  <a:schemeClr val="accent1">
                    <a:lumMod val="60000"/>
                    <a:lumOff val="40000"/>
                  </a:schemeClr>
                </a:solidFill>
              </a:rPr>
              <a:t>Solving funding gap: Innovative solution </a:t>
            </a:r>
            <a:endParaRPr lang="en-US" b="1" dirty="0">
              <a:solidFill>
                <a:schemeClr val="accent1">
                  <a:lumMod val="60000"/>
                  <a:lumOff val="40000"/>
                </a:schemeClr>
              </a:solidFill>
            </a:endParaRPr>
          </a:p>
        </p:txBody>
      </p:sp>
    </p:spTree>
    <p:extLst>
      <p:ext uri="{BB962C8B-B14F-4D97-AF65-F5344CB8AC3E}">
        <p14:creationId xmlns:p14="http://schemas.microsoft.com/office/powerpoint/2010/main" val="3787066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Reform of the food assistance</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solidFill>
                  <a:schemeClr val="accent1">
                    <a:lumMod val="60000"/>
                    <a:lumOff val="40000"/>
                  </a:schemeClr>
                </a:solidFill>
              </a:rPr>
              <a:t>Convergence of emergency with development: than includes pre., during and post disaster remedies ( infrastructure investment);</a:t>
            </a:r>
          </a:p>
          <a:p>
            <a:r>
              <a:rPr lang="en-US" b="1" dirty="0" smtClean="0">
                <a:solidFill>
                  <a:schemeClr val="accent1">
                    <a:lumMod val="60000"/>
                    <a:lumOff val="40000"/>
                  </a:schemeClr>
                </a:solidFill>
              </a:rPr>
              <a:t>Holistic approach: Climate justice, migration and other global problems;</a:t>
            </a:r>
          </a:p>
          <a:p>
            <a:r>
              <a:rPr lang="en-US" b="1" dirty="0" smtClean="0">
                <a:solidFill>
                  <a:schemeClr val="accent1">
                    <a:lumMod val="60000"/>
                    <a:lumOff val="40000"/>
                  </a:schemeClr>
                </a:solidFill>
              </a:rPr>
              <a:t>Right to food is collective rights as well as individual</a:t>
            </a:r>
          </a:p>
          <a:p>
            <a:r>
              <a:rPr lang="en-US" b="1" dirty="0" smtClean="0">
                <a:solidFill>
                  <a:schemeClr val="accent1">
                    <a:lumMod val="60000"/>
                    <a:lumOff val="40000"/>
                  </a:schemeClr>
                </a:solidFill>
              </a:rPr>
              <a:t>Introduce food sovereignty instead of industrial agriculture</a:t>
            </a:r>
          </a:p>
          <a:p>
            <a:r>
              <a:rPr lang="en-US" b="1" u="sng" dirty="0" smtClean="0">
                <a:solidFill>
                  <a:schemeClr val="accent1">
                    <a:lumMod val="60000"/>
                    <a:lumOff val="40000"/>
                  </a:schemeClr>
                </a:solidFill>
              </a:rPr>
              <a:t>Strong gender perspective as they are the agent of change</a:t>
            </a:r>
          </a:p>
          <a:p>
            <a:endParaRPr lang="en-US" dirty="0" smtClean="0"/>
          </a:p>
          <a:p>
            <a:endParaRPr lang="en-US" dirty="0"/>
          </a:p>
        </p:txBody>
      </p:sp>
    </p:spTree>
    <p:extLst>
      <p:ext uri="{BB962C8B-B14F-4D97-AF65-F5344CB8AC3E}">
        <p14:creationId xmlns:p14="http://schemas.microsoft.com/office/powerpoint/2010/main" val="125071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119529"/>
            <a:ext cx="7612063" cy="1512048"/>
          </a:xfrm>
        </p:spPr>
        <p:txBody>
          <a:bodyPr/>
          <a:lstStyle/>
          <a:p>
            <a:r>
              <a:rPr lang="en-US" b="1" dirty="0" smtClean="0">
                <a:solidFill>
                  <a:srgbClr val="246247"/>
                </a:solidFill>
              </a:rPr>
              <a:t>Gender equality: </a:t>
            </a:r>
            <a:r>
              <a:rPr lang="en-US" b="1" dirty="0">
                <a:solidFill>
                  <a:srgbClr val="246247"/>
                </a:solidFill>
              </a:rPr>
              <a:t>A</a:t>
            </a:r>
            <a:r>
              <a:rPr lang="en-US" b="1" dirty="0" smtClean="0">
                <a:solidFill>
                  <a:srgbClr val="246247"/>
                </a:solidFill>
              </a:rPr>
              <a:t> global issue; Gender gap is </a:t>
            </a:r>
            <a:r>
              <a:rPr lang="en-US" b="1" dirty="0" smtClean="0">
                <a:solidFill>
                  <a:schemeClr val="accent1">
                    <a:lumMod val="60000"/>
                    <a:lumOff val="40000"/>
                  </a:schemeClr>
                </a:solidFill>
              </a:rPr>
              <a:t>widening</a:t>
            </a:r>
            <a:endParaRPr lang="en-US" b="1" dirty="0">
              <a:solidFill>
                <a:schemeClr val="accent1">
                  <a:lumMod val="60000"/>
                  <a:lumOff val="40000"/>
                </a:schemeClr>
              </a:solidFill>
            </a:endParaRPr>
          </a:p>
        </p:txBody>
      </p:sp>
      <p:pic>
        <p:nvPicPr>
          <p:cNvPr id="4" name="Content Placeholder 3" descr="2a5a32fa96e4f8883eefa5681066087c.jpg"/>
          <p:cNvPicPr>
            <a:picLocks noGrp="1" noChangeAspect="1"/>
          </p:cNvPicPr>
          <p:nvPr>
            <p:ph idx="1"/>
          </p:nvPr>
        </p:nvPicPr>
        <p:blipFill>
          <a:blip r:embed="rId2">
            <a:extLst>
              <a:ext uri="{28A0092B-C50C-407E-A947-70E740481C1C}">
                <a14:useLocalDpi xmlns:a14="http://schemas.microsoft.com/office/drawing/2010/main" val="0"/>
              </a:ext>
            </a:extLst>
          </a:blip>
          <a:srcRect t="-7990" b="-7990"/>
          <a:stretch>
            <a:fillRect/>
          </a:stretch>
        </p:blipFill>
        <p:spPr/>
      </p:pic>
    </p:spTree>
    <p:extLst>
      <p:ext uri="{BB962C8B-B14F-4D97-AF65-F5344CB8AC3E}">
        <p14:creationId xmlns:p14="http://schemas.microsoft.com/office/powerpoint/2010/main" val="8156156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CEDAW General Recommendation #34 on rural women </a:t>
            </a:r>
            <a:endParaRPr lang="en-US" sz="4400" b="1" dirty="0"/>
          </a:p>
        </p:txBody>
      </p:sp>
      <p:pic>
        <p:nvPicPr>
          <p:cNvPr id="4" name="Content Placeholder 3" descr="DMAjnJbVQAAQhaK.png"/>
          <p:cNvPicPr>
            <a:picLocks noGrp="1" noChangeAspect="1"/>
          </p:cNvPicPr>
          <p:nvPr>
            <p:ph idx="1"/>
          </p:nvPr>
        </p:nvPicPr>
        <p:blipFill>
          <a:blip r:embed="rId2">
            <a:extLst>
              <a:ext uri="{28A0092B-C50C-407E-A947-70E740481C1C}">
                <a14:useLocalDpi xmlns:a14="http://schemas.microsoft.com/office/drawing/2010/main" val="0"/>
              </a:ext>
            </a:extLst>
          </a:blip>
          <a:srcRect l="4507" r="4507"/>
          <a:stretch>
            <a:fillRect/>
          </a:stretch>
        </p:blipFill>
        <p:spPr/>
      </p:pic>
    </p:spTree>
    <p:extLst>
      <p:ext uri="{BB962C8B-B14F-4D97-AF65-F5344CB8AC3E}">
        <p14:creationId xmlns:p14="http://schemas.microsoft.com/office/powerpoint/2010/main" val="1995754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246247"/>
                </a:solidFill>
              </a:rPr>
              <a:t>Rural  Women: 25%, 60-70% are farmers, 43% agric. labors </a:t>
            </a:r>
            <a:endParaRPr lang="en-US" sz="4000" b="1" dirty="0">
              <a:solidFill>
                <a:srgbClr val="246247"/>
              </a:solidFill>
            </a:endParaRPr>
          </a:p>
        </p:txBody>
      </p:sp>
      <p:pic>
        <p:nvPicPr>
          <p:cNvPr id="4" name="Content Placeholder 3" descr="220115_1421910549.jpg"/>
          <p:cNvPicPr>
            <a:picLocks noGrp="1" noChangeAspect="1"/>
          </p:cNvPicPr>
          <p:nvPr>
            <p:ph idx="1"/>
          </p:nvPr>
        </p:nvPicPr>
        <p:blipFill>
          <a:blip r:embed="rId3">
            <a:extLst>
              <a:ext uri="{28A0092B-C50C-407E-A947-70E740481C1C}">
                <a14:useLocalDpi xmlns:a14="http://schemas.microsoft.com/office/drawing/2010/main" val="0"/>
              </a:ext>
            </a:extLst>
          </a:blip>
          <a:srcRect t="10513" b="10513"/>
          <a:stretch>
            <a:fillRect/>
          </a:stretch>
        </p:blipFill>
        <p:spPr/>
      </p:pic>
    </p:spTree>
    <p:extLst>
      <p:ext uri="{BB962C8B-B14F-4D97-AF65-F5344CB8AC3E}">
        <p14:creationId xmlns:p14="http://schemas.microsoft.com/office/powerpoint/2010/main" val="11778700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state-of-food-security-and-nutrition-in-the-world-2017-2-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79" y="42891"/>
            <a:ext cx="8102600" cy="6083300"/>
          </a:xfrm>
          <a:prstGeom prst="rect">
            <a:avLst/>
          </a:prstGeom>
        </p:spPr>
      </p:pic>
    </p:spTree>
    <p:extLst>
      <p:ext uri="{BB962C8B-B14F-4D97-AF65-F5344CB8AC3E}">
        <p14:creationId xmlns:p14="http://schemas.microsoft.com/office/powerpoint/2010/main" val="251818566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b="1" dirty="0" smtClean="0">
                <a:solidFill>
                  <a:srgbClr val="246247"/>
                </a:solidFill>
              </a:rPr>
              <a:t>If </a:t>
            </a:r>
            <a:r>
              <a:rPr lang="en-US" sz="4000" b="1" dirty="0">
                <a:solidFill>
                  <a:srgbClr val="246247"/>
                </a:solidFill>
              </a:rPr>
              <a:t>w</a:t>
            </a:r>
            <a:r>
              <a:rPr lang="en-US" sz="4000" b="1" dirty="0" smtClean="0">
                <a:solidFill>
                  <a:srgbClr val="246247"/>
                </a:solidFill>
              </a:rPr>
              <a:t>omen access to resources</a:t>
            </a:r>
            <a:r>
              <a:rPr lang="is-IS" sz="4000" b="1" dirty="0" smtClean="0">
                <a:solidFill>
                  <a:srgbClr val="246247"/>
                </a:solidFill>
              </a:rPr>
              <a:t>…</a:t>
            </a:r>
            <a:br>
              <a:rPr lang="is-IS" sz="4000" b="1" dirty="0" smtClean="0">
                <a:solidFill>
                  <a:srgbClr val="246247"/>
                </a:solidFill>
              </a:rPr>
            </a:br>
            <a:r>
              <a:rPr lang="is-IS" sz="4000" b="1" dirty="0" smtClean="0">
                <a:solidFill>
                  <a:srgbClr val="246247"/>
                </a:solidFill>
              </a:rPr>
              <a:t>100-150 m. </a:t>
            </a:r>
            <a:r>
              <a:rPr lang="en-US" sz="4000" b="1" dirty="0" smtClean="0">
                <a:solidFill>
                  <a:srgbClr val="246247"/>
                </a:solidFill>
              </a:rPr>
              <a:t>will not be</a:t>
            </a:r>
            <a:r>
              <a:rPr lang="is-IS" sz="4000" b="1" dirty="0" smtClean="0">
                <a:solidFill>
                  <a:srgbClr val="246247"/>
                </a:solidFill>
              </a:rPr>
              <a:t> hungry</a:t>
            </a:r>
            <a:r>
              <a:rPr lang="en-US" sz="4000" b="1" dirty="0" smtClean="0">
                <a:solidFill>
                  <a:srgbClr val="246247"/>
                </a:solidFill>
              </a:rPr>
              <a:t> </a:t>
            </a:r>
            <a:endParaRPr lang="en-US" sz="4000" b="1" dirty="0">
              <a:solidFill>
                <a:srgbClr val="246247"/>
              </a:solidFill>
            </a:endParaRPr>
          </a:p>
        </p:txBody>
      </p:sp>
      <p:pic>
        <p:nvPicPr>
          <p:cNvPr id="5" name="Content Placeholder 4" descr="CCIP_Gender-01.jpg"/>
          <p:cNvPicPr>
            <a:picLocks noGrp="1" noChangeAspect="1"/>
          </p:cNvPicPr>
          <p:nvPr>
            <p:ph idx="1"/>
          </p:nvPr>
        </p:nvPicPr>
        <p:blipFill>
          <a:blip r:embed="rId3">
            <a:extLst>
              <a:ext uri="{28A0092B-C50C-407E-A947-70E740481C1C}">
                <a14:useLocalDpi xmlns:a14="http://schemas.microsoft.com/office/drawing/2010/main" val="0"/>
              </a:ext>
            </a:extLst>
          </a:blip>
          <a:srcRect t="-6715" b="-6715"/>
          <a:stretch>
            <a:fillRect/>
          </a:stretch>
        </p:blipFill>
        <p:spPr>
          <a:xfrm>
            <a:off x="279400" y="1600200"/>
            <a:ext cx="8864600" cy="4875213"/>
          </a:xfrm>
        </p:spPr>
      </p:pic>
    </p:spTree>
    <p:extLst>
      <p:ext uri="{BB962C8B-B14F-4D97-AF65-F5344CB8AC3E}">
        <p14:creationId xmlns:p14="http://schemas.microsoft.com/office/powerpoint/2010/main" val="165015756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90000"/>
                    <a:lumOff val="10000"/>
                  </a:schemeClr>
                </a:solidFill>
              </a:rPr>
              <a:t>Legal Barriers</a:t>
            </a:r>
            <a:endParaRPr lang="en-US" b="1" dirty="0">
              <a:solidFill>
                <a:schemeClr val="tx2">
                  <a:lumMod val="90000"/>
                  <a:lumOff val="10000"/>
                </a:schemeClr>
              </a:solidFill>
            </a:endParaRPr>
          </a:p>
        </p:txBody>
      </p:sp>
      <p:pic>
        <p:nvPicPr>
          <p:cNvPr id="4" name="Content Placeholder 3" descr="y4308e00.gif"/>
          <p:cNvPicPr>
            <a:picLocks noGrp="1" noChangeAspect="1"/>
          </p:cNvPicPr>
          <p:nvPr>
            <p:ph idx="1"/>
          </p:nvPr>
        </p:nvPicPr>
        <p:blipFill>
          <a:blip r:embed="rId2">
            <a:extLst>
              <a:ext uri="{28A0092B-C50C-407E-A947-70E740481C1C}">
                <a14:useLocalDpi xmlns:a14="http://schemas.microsoft.com/office/drawing/2010/main" val="0"/>
              </a:ext>
            </a:extLst>
          </a:blip>
          <a:srcRect l="-8046" r="-8046"/>
          <a:stretch>
            <a:fillRect/>
          </a:stretch>
        </p:blipFill>
        <p:spPr>
          <a:xfrm>
            <a:off x="457200" y="1600200"/>
            <a:ext cx="8229600" cy="4525963"/>
          </a:xfrm>
        </p:spPr>
      </p:pic>
    </p:spTree>
    <p:extLst>
      <p:ext uri="{BB962C8B-B14F-4D97-AF65-F5344CB8AC3E}">
        <p14:creationId xmlns:p14="http://schemas.microsoft.com/office/powerpoint/2010/main" val="2266310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90000"/>
                    <a:lumOff val="10000"/>
                  </a:schemeClr>
                </a:solidFill>
              </a:rPr>
              <a:t>Access to market: Do they have time?</a:t>
            </a:r>
            <a:br>
              <a:rPr lang="en-US" b="1" dirty="0" smtClean="0">
                <a:solidFill>
                  <a:schemeClr val="tx2">
                    <a:lumMod val="90000"/>
                    <a:lumOff val="10000"/>
                  </a:schemeClr>
                </a:solidFill>
              </a:rPr>
            </a:br>
            <a:r>
              <a:rPr lang="en-US" b="1" dirty="0" smtClean="0">
                <a:solidFill>
                  <a:schemeClr val="tx2">
                    <a:lumMod val="90000"/>
                    <a:lumOff val="10000"/>
                  </a:schemeClr>
                </a:solidFill>
              </a:rPr>
              <a:t>Waged v. contractual farming </a:t>
            </a:r>
            <a:endParaRPr lang="en-US" b="1" dirty="0">
              <a:solidFill>
                <a:schemeClr val="tx2">
                  <a:lumMod val="90000"/>
                  <a:lumOff val="10000"/>
                </a:schemeClr>
              </a:solidFill>
            </a:endParaRPr>
          </a:p>
        </p:txBody>
      </p:sp>
      <p:pic>
        <p:nvPicPr>
          <p:cNvPr id="4" name="Content Placeholder 3" descr="9630248746_67c7df2afb_b.jpg"/>
          <p:cNvPicPr>
            <a:picLocks noGrp="1" noChangeAspect="1"/>
          </p:cNvPicPr>
          <p:nvPr>
            <p:ph idx="1"/>
          </p:nvPr>
        </p:nvPicPr>
        <p:blipFill>
          <a:blip r:embed="rId3">
            <a:extLst>
              <a:ext uri="{28A0092B-C50C-407E-A947-70E740481C1C}">
                <a14:useLocalDpi xmlns:a14="http://schemas.microsoft.com/office/drawing/2010/main" val="0"/>
              </a:ext>
            </a:extLst>
          </a:blip>
          <a:srcRect t="8753" b="8753"/>
          <a:stretch>
            <a:fillRect/>
          </a:stretch>
        </p:blipFill>
        <p:spPr/>
      </p:pic>
    </p:spTree>
    <p:extLst>
      <p:ext uri="{BB962C8B-B14F-4D97-AF65-F5344CB8AC3E}">
        <p14:creationId xmlns:p14="http://schemas.microsoft.com/office/powerpoint/2010/main" val="633670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4" y="37633"/>
            <a:ext cx="7612063" cy="1417638"/>
          </a:xfrm>
        </p:spPr>
        <p:txBody>
          <a:bodyPr/>
          <a:lstStyle/>
          <a:p>
            <a:r>
              <a:rPr lang="en-US" sz="4000" b="1" dirty="0" smtClean="0">
                <a:solidFill>
                  <a:schemeClr val="tx2">
                    <a:lumMod val="90000"/>
                    <a:lumOff val="10000"/>
                  </a:schemeClr>
                </a:solidFill>
              </a:rPr>
              <a:t>Female Food chain workers: 43% </a:t>
            </a:r>
            <a:r>
              <a:rPr lang="en-US" sz="4000" b="1" dirty="0" err="1" smtClean="0">
                <a:solidFill>
                  <a:schemeClr val="tx2">
                    <a:lumMod val="90000"/>
                    <a:lumOff val="10000"/>
                  </a:schemeClr>
                </a:solidFill>
              </a:rPr>
              <a:t>ag</a:t>
            </a:r>
            <a:r>
              <a:rPr lang="en-US" sz="4000" b="1" dirty="0" smtClean="0">
                <a:solidFill>
                  <a:schemeClr val="tx2">
                    <a:lumMod val="90000"/>
                    <a:lumOff val="10000"/>
                  </a:schemeClr>
                </a:solidFill>
              </a:rPr>
              <a:t>. workers, in LDC 79%; 2/3 livestock keepers</a:t>
            </a:r>
            <a:endParaRPr lang="en-US" sz="4000" b="1" dirty="0">
              <a:solidFill>
                <a:schemeClr val="tx2">
                  <a:lumMod val="90000"/>
                  <a:lumOff val="10000"/>
                </a:schemeClr>
              </a:solidFill>
            </a:endParaRPr>
          </a:p>
        </p:txBody>
      </p:sp>
      <p:pic>
        <p:nvPicPr>
          <p:cNvPr id="4" name="Content Placeholder 3" descr="Women.jpg"/>
          <p:cNvPicPr>
            <a:picLocks noGrp="1" noChangeAspect="1"/>
          </p:cNvPicPr>
          <p:nvPr>
            <p:ph idx="1"/>
          </p:nvPr>
        </p:nvPicPr>
        <p:blipFill>
          <a:blip r:embed="rId3">
            <a:extLst>
              <a:ext uri="{28A0092B-C50C-407E-A947-70E740481C1C}">
                <a14:useLocalDpi xmlns:a14="http://schemas.microsoft.com/office/drawing/2010/main" val="0"/>
              </a:ext>
            </a:extLst>
          </a:blip>
          <a:srcRect t="8719" b="8719"/>
          <a:stretch>
            <a:fillRect/>
          </a:stretch>
        </p:blipFill>
        <p:spPr/>
      </p:pic>
    </p:spTree>
    <p:extLst>
      <p:ext uri="{BB962C8B-B14F-4D97-AF65-F5344CB8AC3E}">
        <p14:creationId xmlns:p14="http://schemas.microsoft.com/office/powerpoint/2010/main" val="36010900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246247"/>
                </a:solidFill>
              </a:rPr>
              <a:t>Occupational Segregation</a:t>
            </a:r>
            <a:br>
              <a:rPr lang="en-US" b="1" dirty="0" smtClean="0">
                <a:solidFill>
                  <a:srgbClr val="246247"/>
                </a:solidFill>
              </a:rPr>
            </a:br>
            <a:endParaRPr lang="en-US" b="1" dirty="0">
              <a:solidFill>
                <a:srgbClr val="246247"/>
              </a:solidFill>
            </a:endParaRPr>
          </a:p>
        </p:txBody>
      </p:sp>
      <p:sp>
        <p:nvSpPr>
          <p:cNvPr id="3" name="Content Placeholder 2"/>
          <p:cNvSpPr>
            <a:spLocks noGrp="1"/>
          </p:cNvSpPr>
          <p:nvPr>
            <p:ph idx="1"/>
          </p:nvPr>
        </p:nvSpPr>
        <p:spPr/>
        <p:txBody>
          <a:bodyPr/>
          <a:lstStyle/>
          <a:p>
            <a:r>
              <a:rPr lang="en-US" b="1" dirty="0" smtClean="0">
                <a:solidFill>
                  <a:schemeClr val="accent1">
                    <a:lumMod val="60000"/>
                    <a:lumOff val="40000"/>
                  </a:schemeClr>
                </a:solidFill>
              </a:rPr>
              <a:t>Unpaid jobs: Care</a:t>
            </a:r>
          </a:p>
          <a:p>
            <a:r>
              <a:rPr lang="en-US" b="1" dirty="0" smtClean="0">
                <a:solidFill>
                  <a:schemeClr val="accent1">
                    <a:lumMod val="60000"/>
                    <a:lumOff val="40000"/>
                  </a:schemeClr>
                </a:solidFill>
              </a:rPr>
              <a:t>Women </a:t>
            </a:r>
            <a:r>
              <a:rPr lang="en-US" b="1" dirty="0">
                <a:solidFill>
                  <a:schemeClr val="accent1">
                    <a:lumMod val="60000"/>
                    <a:lumOff val="40000"/>
                  </a:schemeClr>
                </a:solidFill>
              </a:rPr>
              <a:t>participation to work force 40% as opposed to 70</a:t>
            </a:r>
            <a:r>
              <a:rPr lang="en-US" b="1" dirty="0" smtClean="0">
                <a:solidFill>
                  <a:schemeClr val="accent1">
                    <a:lumMod val="60000"/>
                    <a:lumOff val="40000"/>
                  </a:schemeClr>
                </a:solidFill>
              </a:rPr>
              <a:t>%;</a:t>
            </a:r>
            <a:endParaRPr lang="en-US" b="1" dirty="0">
              <a:solidFill>
                <a:schemeClr val="accent1">
                  <a:lumMod val="60000"/>
                  <a:lumOff val="40000"/>
                </a:schemeClr>
              </a:solidFill>
            </a:endParaRPr>
          </a:p>
          <a:p>
            <a:r>
              <a:rPr lang="en-US" b="1" dirty="0" smtClean="0">
                <a:solidFill>
                  <a:schemeClr val="accent1">
                    <a:lumMod val="60000"/>
                    <a:lumOff val="40000"/>
                  </a:schemeClr>
                </a:solidFill>
              </a:rPr>
              <a:t>Women earn 24 % less then men;</a:t>
            </a:r>
          </a:p>
          <a:p>
            <a:r>
              <a:rPr lang="en-US" b="1" dirty="0" smtClean="0">
                <a:solidFill>
                  <a:schemeClr val="accent1">
                    <a:lumMod val="60000"/>
                    <a:lumOff val="40000"/>
                  </a:schemeClr>
                </a:solidFill>
              </a:rPr>
              <a:t>Less paid jobs, seasonal, part time jobs for women;</a:t>
            </a:r>
          </a:p>
          <a:p>
            <a:r>
              <a:rPr lang="en-US" b="1" dirty="0">
                <a:solidFill>
                  <a:schemeClr val="accent1">
                    <a:lumMod val="60000"/>
                    <a:lumOff val="40000"/>
                  </a:schemeClr>
                </a:solidFill>
              </a:rPr>
              <a:t>Male farmworkers make an estimated $16,250 a year and female ones $11,250 a </a:t>
            </a:r>
            <a:r>
              <a:rPr lang="en-US" b="1" dirty="0" smtClean="0">
                <a:solidFill>
                  <a:schemeClr val="accent1">
                    <a:lumMod val="60000"/>
                    <a:lumOff val="40000"/>
                  </a:schemeClr>
                </a:solidFill>
              </a:rPr>
              <a:t>year in the US.   </a:t>
            </a:r>
            <a:endParaRPr lang="en-US" b="1" dirty="0">
              <a:solidFill>
                <a:schemeClr val="accent1">
                  <a:lumMod val="60000"/>
                  <a:lumOff val="40000"/>
                </a:schemeClr>
              </a:solidFill>
            </a:endParaRPr>
          </a:p>
        </p:txBody>
      </p:sp>
    </p:spTree>
    <p:extLst>
      <p:ext uri="{BB962C8B-B14F-4D97-AF65-F5344CB8AC3E}">
        <p14:creationId xmlns:p14="http://schemas.microsoft.com/office/powerpoint/2010/main" val="30084011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90000"/>
                    <a:lumOff val="10000"/>
                  </a:schemeClr>
                </a:solidFill>
              </a:rPr>
              <a:t>Economic Barriers: Gender gap</a:t>
            </a:r>
            <a:endParaRPr lang="en-US" b="1" dirty="0">
              <a:solidFill>
                <a:schemeClr val="tx2">
                  <a:lumMod val="90000"/>
                  <a:lumOff val="10000"/>
                </a:schemeClr>
              </a:solidFill>
            </a:endParaRPr>
          </a:p>
        </p:txBody>
      </p:sp>
      <p:sp>
        <p:nvSpPr>
          <p:cNvPr id="3" name="Content Placeholder 2"/>
          <p:cNvSpPr>
            <a:spLocks noGrp="1"/>
          </p:cNvSpPr>
          <p:nvPr>
            <p:ph idx="1"/>
          </p:nvPr>
        </p:nvSpPr>
        <p:spPr/>
        <p:txBody>
          <a:bodyPr>
            <a:normAutofit/>
          </a:bodyPr>
          <a:lstStyle/>
          <a:p>
            <a:r>
              <a:rPr lang="en-US" b="1" dirty="0" smtClean="0">
                <a:solidFill>
                  <a:schemeClr val="accent1">
                    <a:lumMod val="60000"/>
                    <a:lumOff val="40000"/>
                  </a:schemeClr>
                </a:solidFill>
              </a:rPr>
              <a:t>Trade liberalization: Big scale industrial agriculture excludes women;</a:t>
            </a:r>
          </a:p>
          <a:p>
            <a:r>
              <a:rPr lang="en-US" b="1" dirty="0" smtClean="0">
                <a:solidFill>
                  <a:schemeClr val="accent1">
                    <a:lumMod val="60000"/>
                    <a:lumOff val="40000"/>
                  </a:schemeClr>
                </a:solidFill>
              </a:rPr>
              <a:t>Mono-cropping;</a:t>
            </a:r>
          </a:p>
          <a:p>
            <a:r>
              <a:rPr lang="en-US" b="1" dirty="0" smtClean="0">
                <a:solidFill>
                  <a:schemeClr val="accent1">
                    <a:lumMod val="60000"/>
                    <a:lumOff val="40000"/>
                  </a:schemeClr>
                </a:solidFill>
              </a:rPr>
              <a:t>Land grabbing;</a:t>
            </a:r>
          </a:p>
          <a:p>
            <a:r>
              <a:rPr lang="en-US" b="1" dirty="0" smtClean="0">
                <a:solidFill>
                  <a:schemeClr val="accent1">
                    <a:lumMod val="60000"/>
                    <a:lumOff val="40000"/>
                  </a:schemeClr>
                </a:solidFill>
              </a:rPr>
              <a:t>Cash crops v. local production;</a:t>
            </a:r>
          </a:p>
          <a:p>
            <a:r>
              <a:rPr lang="en-US" b="1" dirty="0" smtClean="0">
                <a:solidFill>
                  <a:schemeClr val="accent1">
                    <a:lumMod val="60000"/>
                    <a:lumOff val="40000"/>
                  </a:schemeClr>
                </a:solidFill>
              </a:rPr>
              <a:t>Access to credit; </a:t>
            </a:r>
          </a:p>
          <a:p>
            <a:r>
              <a:rPr lang="en-US" b="1" dirty="0" smtClean="0">
                <a:solidFill>
                  <a:schemeClr val="accent1">
                    <a:lumMod val="60000"/>
                    <a:lumOff val="40000"/>
                  </a:schemeClr>
                </a:solidFill>
              </a:rPr>
              <a:t>Agro-biotechnology ( Seed- GE); </a:t>
            </a:r>
          </a:p>
          <a:p>
            <a:endParaRPr lang="en-US" dirty="0"/>
          </a:p>
        </p:txBody>
      </p:sp>
    </p:spTree>
    <p:extLst>
      <p:ext uri="{BB962C8B-B14F-4D97-AF65-F5344CB8AC3E}">
        <p14:creationId xmlns:p14="http://schemas.microsoft.com/office/powerpoint/2010/main" val="16362299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90000"/>
                    <a:lumOff val="10000"/>
                  </a:schemeClr>
                </a:solidFill>
              </a:rPr>
              <a:t>Female Farmworkers and sexual violence</a:t>
            </a:r>
            <a:endParaRPr lang="en-US" b="1" dirty="0">
              <a:solidFill>
                <a:schemeClr val="tx2">
                  <a:lumMod val="90000"/>
                  <a:lumOff val="10000"/>
                </a:schemeClr>
              </a:solidFill>
            </a:endParaRPr>
          </a:p>
        </p:txBody>
      </p:sp>
      <p:pic>
        <p:nvPicPr>
          <p:cNvPr id="4" name="Content Placeholder 3" descr="2011_US_farmworkers.jpg"/>
          <p:cNvPicPr>
            <a:picLocks noGrp="1" noChangeAspect="1"/>
          </p:cNvPicPr>
          <p:nvPr>
            <p:ph idx="1"/>
          </p:nvPr>
        </p:nvPicPr>
        <p:blipFill>
          <a:blip r:embed="rId3">
            <a:extLst>
              <a:ext uri="{28A0092B-C50C-407E-A947-70E740481C1C}">
                <a14:useLocalDpi xmlns:a14="http://schemas.microsoft.com/office/drawing/2010/main" val="0"/>
              </a:ext>
            </a:extLst>
          </a:blip>
          <a:srcRect t="8116" b="8116"/>
          <a:stretch>
            <a:fillRect/>
          </a:stretch>
        </p:blipFill>
        <p:spPr/>
      </p:pic>
    </p:spTree>
    <p:extLst>
      <p:ext uri="{BB962C8B-B14F-4D97-AF65-F5344CB8AC3E}">
        <p14:creationId xmlns:p14="http://schemas.microsoft.com/office/powerpoint/2010/main" val="33936592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solidFill>
                  <a:srgbClr val="246247"/>
                </a:solidFill>
              </a:rPr>
              <a:t>Pesticide Exposure: biggest victim women and children </a:t>
            </a:r>
            <a:endParaRPr lang="en-US" sz="4400" b="1" dirty="0">
              <a:solidFill>
                <a:srgbClr val="246247"/>
              </a:solidFill>
            </a:endParaRPr>
          </a:p>
        </p:txBody>
      </p:sp>
      <p:pic>
        <p:nvPicPr>
          <p:cNvPr id="4" name="Content Placeholder 3" descr="mb-arizona-2011-3.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83355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Climate Change</a:t>
            </a:r>
            <a:endParaRPr lang="en-US" dirty="0"/>
          </a:p>
        </p:txBody>
      </p:sp>
      <p:pic>
        <p:nvPicPr>
          <p:cNvPr id="10" name="Content Placeholder 9" descr="images.jpeg"/>
          <p:cNvPicPr>
            <a:picLocks noGrp="1" noChangeAspect="1"/>
          </p:cNvPicPr>
          <p:nvPr>
            <p:ph sz="half" idx="2"/>
          </p:nvPr>
        </p:nvPicPr>
        <p:blipFill>
          <a:blip r:embed="rId2">
            <a:extLst>
              <a:ext uri="{28A0092B-C50C-407E-A947-70E740481C1C}">
                <a14:useLocalDpi xmlns:a14="http://schemas.microsoft.com/office/drawing/2010/main" val="0"/>
              </a:ext>
            </a:extLst>
          </a:blip>
          <a:srcRect t="16141" b="16141"/>
          <a:stretch>
            <a:fillRect/>
          </a:stretch>
        </p:blipFill>
        <p:spPr>
          <a:xfrm>
            <a:off x="457200" y="2351719"/>
            <a:ext cx="4038600" cy="3913187"/>
          </a:xfrm>
        </p:spPr>
      </p:pic>
      <p:pic>
        <p:nvPicPr>
          <p:cNvPr id="11" name="Content Placeholder 10" descr="Unknown-2.jpeg"/>
          <p:cNvPicPr>
            <a:picLocks noGrp="1" noChangeAspect="1"/>
          </p:cNvPicPr>
          <p:nvPr>
            <p:ph sz="quarter" idx="4"/>
          </p:nvPr>
        </p:nvPicPr>
        <p:blipFill>
          <a:blip r:embed="rId3">
            <a:extLst>
              <a:ext uri="{28A0092B-C50C-407E-A947-70E740481C1C}">
                <a14:useLocalDpi xmlns:a14="http://schemas.microsoft.com/office/drawing/2010/main" val="0"/>
              </a:ext>
            </a:extLst>
          </a:blip>
          <a:srcRect t="15229" b="15229"/>
          <a:stretch>
            <a:fillRect/>
          </a:stretch>
        </p:blipFill>
        <p:spPr/>
      </p:pic>
      <p:sp>
        <p:nvSpPr>
          <p:cNvPr id="4" name="Title 3"/>
          <p:cNvSpPr>
            <a:spLocks noGrp="1"/>
          </p:cNvSpPr>
          <p:nvPr>
            <p:ph type="title"/>
          </p:nvPr>
        </p:nvSpPr>
        <p:spPr/>
        <p:txBody>
          <a:bodyPr>
            <a:normAutofit fontScale="90000"/>
          </a:bodyPr>
          <a:lstStyle/>
          <a:p>
            <a:r>
              <a:rPr lang="en-US" b="1" dirty="0" smtClean="0">
                <a:solidFill>
                  <a:srgbClr val="194431"/>
                </a:solidFill>
              </a:rPr>
              <a:t>State of Food Security Reports: FAO</a:t>
            </a:r>
            <a:endParaRPr lang="en-US" b="1" dirty="0">
              <a:solidFill>
                <a:srgbClr val="194431"/>
              </a:solidFill>
            </a:endParaRPr>
          </a:p>
        </p:txBody>
      </p:sp>
      <p:sp>
        <p:nvSpPr>
          <p:cNvPr id="7" name="Text Placeholder 6"/>
          <p:cNvSpPr>
            <a:spLocks noGrp="1"/>
          </p:cNvSpPr>
          <p:nvPr>
            <p:ph type="body" idx="3"/>
          </p:nvPr>
        </p:nvSpPr>
        <p:spPr/>
        <p:txBody>
          <a:bodyPr/>
          <a:lstStyle/>
          <a:p>
            <a:r>
              <a:rPr lang="en-US" dirty="0" smtClean="0"/>
              <a:t>Conflict</a:t>
            </a:r>
            <a:endParaRPr lang="en-US" dirty="0"/>
          </a:p>
        </p:txBody>
      </p:sp>
    </p:spTree>
    <p:extLst>
      <p:ext uri="{BB962C8B-B14F-4D97-AF65-F5344CB8AC3E}">
        <p14:creationId xmlns:p14="http://schemas.microsoft.com/office/powerpoint/2010/main" val="6064245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state-of-food-security-and-nutrition-in-the-world-2017-5-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251" y="0"/>
            <a:ext cx="8102600" cy="6083300"/>
          </a:xfrm>
          <a:prstGeom prst="rect">
            <a:avLst/>
          </a:prstGeom>
        </p:spPr>
      </p:pic>
    </p:spTree>
    <p:extLst>
      <p:ext uri="{BB962C8B-B14F-4D97-AF65-F5344CB8AC3E}">
        <p14:creationId xmlns:p14="http://schemas.microsoft.com/office/powerpoint/2010/main" val="186582425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state-of-food-security-and-nutrition-in-the-world-2017-7-63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932" y="0"/>
            <a:ext cx="8102600" cy="6083300"/>
          </a:xfrm>
          <a:prstGeom prst="rect">
            <a:avLst/>
          </a:prstGeom>
        </p:spPr>
      </p:pic>
    </p:spTree>
    <p:extLst>
      <p:ext uri="{BB962C8B-B14F-4D97-AF65-F5344CB8AC3E}">
        <p14:creationId xmlns:p14="http://schemas.microsoft.com/office/powerpoint/2010/main" val="34883148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5174" y="79468"/>
            <a:ext cx="7612063" cy="1797310"/>
          </a:xfrm>
        </p:spPr>
        <p:txBody>
          <a:bodyPr>
            <a:normAutofit fontScale="90000"/>
          </a:bodyPr>
          <a:lstStyle/>
          <a:p>
            <a:r>
              <a:rPr lang="en-US" sz="4000" b="1" dirty="0" smtClean="0">
                <a:solidFill>
                  <a:schemeClr val="tx1"/>
                </a:solidFill>
              </a:rPr>
              <a:t>30 m. in North East Nigeria, South Sudan, Somalia, Yemen suffer from imminent famine</a:t>
            </a:r>
            <a:endParaRPr lang="en-US" sz="4000" b="1" dirty="0">
              <a:solidFill>
                <a:schemeClr val="tx1"/>
              </a:solidFill>
            </a:endParaRPr>
          </a:p>
        </p:txBody>
      </p:sp>
      <p:pic>
        <p:nvPicPr>
          <p:cNvPr id="4" name="Content Placeholder 3" descr="170220_fi6v6_rci-south-sudan-famine_sn635.jpg"/>
          <p:cNvPicPr>
            <a:picLocks noGrp="1" noChangeAspect="1"/>
          </p:cNvPicPr>
          <p:nvPr>
            <p:ph idx="1"/>
          </p:nvPr>
        </p:nvPicPr>
        <p:blipFill>
          <a:blip r:embed="rId3">
            <a:extLst>
              <a:ext uri="{28A0092B-C50C-407E-A947-70E740481C1C}">
                <a14:useLocalDpi xmlns:a14="http://schemas.microsoft.com/office/drawing/2010/main" val="0"/>
              </a:ext>
            </a:extLst>
          </a:blip>
          <a:srcRect t="1127" b="1127"/>
          <a:stretch>
            <a:fillRect/>
          </a:stretch>
        </p:blipFill>
        <p:spPr/>
      </p:pic>
    </p:spTree>
    <p:extLst>
      <p:ext uri="{BB962C8B-B14F-4D97-AF65-F5344CB8AC3E}">
        <p14:creationId xmlns:p14="http://schemas.microsoft.com/office/powerpoint/2010/main" val="41637297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rgbClr val="194431"/>
                </a:solidFill>
              </a:rPr>
              <a:t>Malnutrition(Hidden hunger)</a:t>
            </a:r>
            <a:endParaRPr lang="en-US" sz="4000" b="1" dirty="0">
              <a:solidFill>
                <a:srgbClr val="194431"/>
              </a:solidFill>
            </a:endParaRPr>
          </a:p>
        </p:txBody>
      </p:sp>
      <p:sp>
        <p:nvSpPr>
          <p:cNvPr id="3" name="Content Placeholder 2"/>
          <p:cNvSpPr>
            <a:spLocks noGrp="1"/>
          </p:cNvSpPr>
          <p:nvPr>
            <p:ph idx="1"/>
          </p:nvPr>
        </p:nvSpPr>
        <p:spPr>
          <a:xfrm>
            <a:off x="5202708" y="1600200"/>
            <a:ext cx="3941292" cy="4525963"/>
          </a:xfrm>
        </p:spPr>
        <p:txBody>
          <a:bodyPr>
            <a:normAutofit fontScale="92500" lnSpcReduction="10000"/>
          </a:bodyPr>
          <a:lstStyle/>
          <a:p>
            <a:r>
              <a:rPr lang="en-US" b="1" dirty="0">
                <a:solidFill>
                  <a:srgbClr val="FFFF00"/>
                </a:solidFill>
              </a:rPr>
              <a:t>2 billion suffer from </a:t>
            </a:r>
            <a:r>
              <a:rPr lang="en-US" b="1" dirty="0" err="1">
                <a:solidFill>
                  <a:srgbClr val="FFFF00"/>
                </a:solidFill>
              </a:rPr>
              <a:t>undernutrition</a:t>
            </a:r>
            <a:r>
              <a:rPr lang="en-US" b="1" dirty="0">
                <a:solidFill>
                  <a:srgbClr val="FFFF00"/>
                </a:solidFill>
              </a:rPr>
              <a:t>, and micronutrient deficiency</a:t>
            </a:r>
          </a:p>
          <a:p>
            <a:r>
              <a:rPr lang="en-US" b="1" dirty="0">
                <a:solidFill>
                  <a:srgbClr val="FFFF00"/>
                </a:solidFill>
              </a:rPr>
              <a:t>1.9 billion are overweight and obese;</a:t>
            </a:r>
          </a:p>
          <a:p>
            <a:r>
              <a:rPr lang="en-US" b="1" dirty="0" smtClean="0">
                <a:solidFill>
                  <a:srgbClr val="FFFF00"/>
                </a:solidFill>
              </a:rPr>
              <a:t>5 to 6 million children die every year from malnutrition and related diseases;</a:t>
            </a:r>
          </a:p>
          <a:p>
            <a:r>
              <a:rPr lang="en-US" b="1" dirty="0" smtClean="0">
                <a:solidFill>
                  <a:srgbClr val="FFFF00"/>
                </a:solidFill>
              </a:rPr>
              <a:t>161 million under 5 stunted ( 51 mil), &amp; wasted ( 42 mil);</a:t>
            </a:r>
          </a:p>
          <a:p>
            <a:endParaRPr lang="en-US" dirty="0"/>
          </a:p>
        </p:txBody>
      </p:sp>
      <p:pic>
        <p:nvPicPr>
          <p:cNvPr id="5" name="Picture 4" descr="Unknown.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409" y="1526543"/>
            <a:ext cx="4927299" cy="4074768"/>
          </a:xfrm>
          <a:prstGeom prst="rect">
            <a:avLst/>
          </a:prstGeom>
        </p:spPr>
      </p:pic>
    </p:spTree>
    <p:extLst>
      <p:ext uri="{BB962C8B-B14F-4D97-AF65-F5344CB8AC3E}">
        <p14:creationId xmlns:p14="http://schemas.microsoft.com/office/powerpoint/2010/main" val="158788566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354</TotalTime>
  <Words>938</Words>
  <Application>Microsoft Macintosh PowerPoint</Application>
  <PresentationFormat>On-screen Show (4:3)</PresentationFormat>
  <Paragraphs>121</Paragraphs>
  <Slides>47</Slides>
  <Notes>16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Habitat</vt:lpstr>
      <vt:lpstr>  Conflicts &amp; Disasters:  How to Eliminate Hunger and Malnutrition in Difficult Times</vt:lpstr>
      <vt:lpstr>From 777m. to 815mil. 11% increase of hunger 1,5 m. children risk of death </vt:lpstr>
      <vt:lpstr>Global cereal production historically high  </vt:lpstr>
      <vt:lpstr>PowerPoint Presentation</vt:lpstr>
      <vt:lpstr>State of Food Security Reports: FAO</vt:lpstr>
      <vt:lpstr>PowerPoint Presentation</vt:lpstr>
      <vt:lpstr>PowerPoint Presentation</vt:lpstr>
      <vt:lpstr>30 m. in North East Nigeria, South Sudan, Somalia, Yemen suffer from imminent famine</vt:lpstr>
      <vt:lpstr>Malnutrition(Hidden hunger)</vt:lpstr>
      <vt:lpstr>Yemen: War &amp; Famine</vt:lpstr>
      <vt:lpstr>Syria: 13 Million needs food, water, medicine</vt:lpstr>
      <vt:lpstr>Deliberate famine is crimes against humanity: Rohingya</vt:lpstr>
      <vt:lpstr>Hunger + War =Migration Europe’s biggest problem</vt:lpstr>
      <vt:lpstr>Misery for refugee women&amp; girls on Greek islands</vt:lpstr>
      <vt:lpstr>Winter conditions bring starvation and sickness</vt:lpstr>
      <vt:lpstr>PowerPoint Presentation</vt:lpstr>
      <vt:lpstr>Extreme Weather Events:  Drought &amp; Flood</vt:lpstr>
      <vt:lpstr>PowerPoint Presentation</vt:lpstr>
      <vt:lpstr>Women and children are the most vulnerable</vt:lpstr>
      <vt:lpstr>PowerPoint Presentation</vt:lpstr>
      <vt:lpstr>PowerPoint Presentation</vt:lpstr>
      <vt:lpstr>PowerPoint Presentation</vt:lpstr>
      <vt:lpstr>Texas: Hurricane Harvey</vt:lpstr>
      <vt:lpstr>Florida: Hurricane Irma </vt:lpstr>
      <vt:lpstr>Puerto Rico: Hurricane Irma, then Maria  </vt:lpstr>
      <vt:lpstr> 80 % infrastructure gone</vt:lpstr>
      <vt:lpstr>January 9, 2018  CA. Highway 101</vt:lpstr>
      <vt:lpstr>January 21. 2018 CA. Highway 101 </vt:lpstr>
      <vt:lpstr>Legal Structure: State obligation&amp; International responsibility</vt:lpstr>
      <vt:lpstr>Emergency Food Aid &amp; Food Assistance</vt:lpstr>
      <vt:lpstr>Overseas Development Assistance (ODA)</vt:lpstr>
      <vt:lpstr>Foreign Aid: Percentage of GNI</vt:lpstr>
      <vt:lpstr>PowerPoint Presentation</vt:lpstr>
      <vt:lpstr>How food aid goes? Food aid or corporate welfare? </vt:lpstr>
      <vt:lpstr>Reforming humanitarianism</vt:lpstr>
      <vt:lpstr>Reform of the food assistance</vt:lpstr>
      <vt:lpstr>Gender equality: A global issue; Gender gap is widening</vt:lpstr>
      <vt:lpstr>CEDAW General Recommendation #34 on rural women </vt:lpstr>
      <vt:lpstr>Rural  Women: 25%, 60-70% are farmers, 43% agric. labors </vt:lpstr>
      <vt:lpstr>If women access to resources… 100-150 m. will not be hungry </vt:lpstr>
      <vt:lpstr>Legal Barriers</vt:lpstr>
      <vt:lpstr>Access to market: Do they have time? Waged v. contractual farming </vt:lpstr>
      <vt:lpstr>Female Food chain workers: 43% ag. workers, in LDC 79%; 2/3 livestock keepers</vt:lpstr>
      <vt:lpstr>Occupational Segregation </vt:lpstr>
      <vt:lpstr>Economic Barriers: Gender gap</vt:lpstr>
      <vt:lpstr>Female Farmworkers and sexual violence</vt:lpstr>
      <vt:lpstr>Pesticide Exposure: biggest victim women and children </vt:lpstr>
    </vt:vector>
  </TitlesOfParts>
  <Company>UCSB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Conflicts &amp; Disasters:  How to Eliminate Hunger and Malnutrition in Difficult Times</dc:title>
  <dc:creator>Hilal Elver Falk</dc:creator>
  <cp:lastModifiedBy>Hilal Elver Falk</cp:lastModifiedBy>
  <cp:revision>20</cp:revision>
  <dcterms:created xsi:type="dcterms:W3CDTF">2018-03-07T18:18:20Z</dcterms:created>
  <dcterms:modified xsi:type="dcterms:W3CDTF">2018-03-08T12:41:45Z</dcterms:modified>
</cp:coreProperties>
</file>